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emf" ContentType="image/x-em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9" r:id="rId2"/>
    <p:sldId id="308" r:id="rId3"/>
    <p:sldId id="323" r:id="rId4"/>
    <p:sldId id="357" r:id="rId5"/>
    <p:sldId id="358" r:id="rId6"/>
    <p:sldId id="353" r:id="rId7"/>
    <p:sldId id="354" r:id="rId8"/>
    <p:sldId id="327" r:id="rId9"/>
    <p:sldId id="276" r:id="rId10"/>
    <p:sldId id="335" r:id="rId11"/>
    <p:sldId id="359" r:id="rId12"/>
    <p:sldId id="318" r:id="rId13"/>
    <p:sldId id="317" r:id="rId14"/>
    <p:sldId id="328" r:id="rId15"/>
    <p:sldId id="346" r:id="rId16"/>
    <p:sldId id="347" r:id="rId17"/>
    <p:sldId id="304" r:id="rId18"/>
    <p:sldId id="319" r:id="rId19"/>
    <p:sldId id="333" r:id="rId20"/>
    <p:sldId id="360" r:id="rId21"/>
    <p:sldId id="287" r:id="rId22"/>
    <p:sldId id="334" r:id="rId23"/>
    <p:sldId id="300" r:id="rId24"/>
  </p:sldIdLst>
  <p:sldSz cx="9144000" cy="6858000" type="overhead"/>
  <p:notesSz cx="6805613" cy="99441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61AF"/>
    <a:srgbClr val="4D4D4D"/>
    <a:srgbClr val="299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Énfasis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24"/>
    <p:restoredTop sz="94469"/>
  </p:normalViewPr>
  <p:slideViewPr>
    <p:cSldViewPr>
      <p:cViewPr>
        <p:scale>
          <a:sx n="123" d="100"/>
          <a:sy n="123" d="100"/>
        </p:scale>
        <p:origin x="784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9534B4-B711-004A-8E14-9027D55BE568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F822F33C-FE84-6A4B-BE64-8EF98B75850D}">
      <dgm:prSet phldrT="[Text]" custT="1"/>
      <dgm:spPr>
        <a:gradFill rotWithShape="0">
          <a:gsLst>
            <a:gs pos="0">
              <a:schemeClr val="accent2"/>
            </a:gs>
            <a:gs pos="100000">
              <a:srgbClr val="0070C0"/>
            </a:gs>
          </a:gsLst>
        </a:gradFill>
      </dgm:spPr>
      <dgm:t>
        <a:bodyPr/>
        <a:lstStyle/>
        <a:p>
          <a:r>
            <a:rPr lang="en-US" altLang="x-none" sz="1400" dirty="0" smtClean="0">
              <a:solidFill>
                <a:schemeClr val="bg1"/>
              </a:solidFill>
              <a:latin typeface="+mn-lt"/>
              <a:ea typeface="ＭＳ Ｐゴシック" charset="-128"/>
              <a:sym typeface="Arial Narrow" charset="0"/>
            </a:rPr>
            <a:t>Excellence </a:t>
          </a:r>
          <a:r>
            <a:rPr lang="en-US" altLang="x-none" sz="1400" b="1" dirty="0" smtClean="0">
              <a:solidFill>
                <a:schemeClr val="bg1"/>
              </a:solidFill>
              <a:latin typeface="+mn-lt"/>
              <a:ea typeface="ＭＳ Ｐゴシック" charset="-128"/>
              <a:sym typeface="Arial Narrow" charset="0"/>
            </a:rPr>
            <a:t>research </a:t>
          </a:r>
          <a:r>
            <a:rPr lang="en-US" altLang="x-none" sz="1400" dirty="0" smtClean="0">
              <a:solidFill>
                <a:schemeClr val="bg1"/>
              </a:solidFill>
              <a:latin typeface="+mn-lt"/>
              <a:ea typeface="ＭＳ Ｐゴシック" charset="-128"/>
              <a:sym typeface="Arial Narrow" charset="0"/>
            </a:rPr>
            <a:t>in the frontiers of mathematics</a:t>
          </a:r>
          <a:endParaRPr lang="en-US" sz="1400" dirty="0">
            <a:solidFill>
              <a:schemeClr val="bg1"/>
            </a:solidFill>
          </a:endParaRPr>
        </a:p>
      </dgm:t>
    </dgm:pt>
    <dgm:pt modelId="{2626C8D2-0F75-514E-BE69-7551DF9B8DB9}" type="parTrans" cxnId="{7FDBBBAA-F42E-AC4F-8304-3D5B0143786C}">
      <dgm:prSet/>
      <dgm:spPr/>
      <dgm:t>
        <a:bodyPr/>
        <a:lstStyle/>
        <a:p>
          <a:endParaRPr lang="en-US"/>
        </a:p>
      </dgm:t>
    </dgm:pt>
    <dgm:pt modelId="{290CB1EA-2A7B-F24F-8441-CA77815C397A}" type="sibTrans" cxnId="{7FDBBBAA-F42E-AC4F-8304-3D5B0143786C}">
      <dgm:prSet/>
      <dgm:spPr/>
      <dgm:t>
        <a:bodyPr/>
        <a:lstStyle/>
        <a:p>
          <a:endParaRPr lang="en-US"/>
        </a:p>
      </dgm:t>
    </dgm:pt>
    <dgm:pt modelId="{17EBB5C3-E31E-D444-A628-D9E7429ADF25}">
      <dgm:prSet phldrT="[Text]" custT="1"/>
      <dgm:spPr/>
      <dgm:t>
        <a:bodyPr/>
        <a:lstStyle/>
        <a:p>
          <a:pPr algn="ctr"/>
          <a:r>
            <a:rPr lang="en-US" altLang="x-none" sz="1400" b="0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Interact with </a:t>
          </a:r>
          <a:r>
            <a:rPr lang="en-US" altLang="x-none" sz="1400" b="1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industry</a:t>
          </a:r>
          <a:r>
            <a:rPr lang="en-US" altLang="x-none" sz="1400" b="0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 and R&amp;D&amp;I agents</a:t>
          </a:r>
          <a:endParaRPr lang="en-US" sz="1400" b="0" dirty="0">
            <a:solidFill>
              <a:srgbClr val="0061AF"/>
            </a:solidFill>
          </a:endParaRPr>
        </a:p>
      </dgm:t>
    </dgm:pt>
    <dgm:pt modelId="{7836F7CB-976F-794D-9C45-62C87BB251B9}" type="parTrans" cxnId="{D97C259B-9BC6-A341-B89E-BAA8F31CD133}">
      <dgm:prSet/>
      <dgm:spPr/>
      <dgm:t>
        <a:bodyPr/>
        <a:lstStyle/>
        <a:p>
          <a:endParaRPr lang="en-US"/>
        </a:p>
      </dgm:t>
    </dgm:pt>
    <dgm:pt modelId="{71A69F3B-907D-7D4D-9E58-807BB9E88CC6}" type="sibTrans" cxnId="{D97C259B-9BC6-A341-B89E-BAA8F31CD133}">
      <dgm:prSet/>
      <dgm:spPr/>
      <dgm:t>
        <a:bodyPr/>
        <a:lstStyle/>
        <a:p>
          <a:endParaRPr lang="en-US"/>
        </a:p>
      </dgm:t>
    </dgm:pt>
    <dgm:pt modelId="{B8E3272B-C332-8B46-BD6A-F226EEFC08DD}">
      <dgm:prSet phldrT="[Text]" custT="1"/>
      <dgm:spPr/>
      <dgm:t>
        <a:bodyPr/>
        <a:lstStyle/>
        <a:p>
          <a:r>
            <a:rPr lang="en-US" altLang="x-none" sz="1400" b="1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Disseminate mathematics </a:t>
          </a:r>
          <a:r>
            <a:rPr lang="en-US" altLang="x-none" sz="1400" b="0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and its </a:t>
          </a:r>
          <a:r>
            <a:rPr lang="en-US" altLang="x-none" sz="1400" b="1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applications within society</a:t>
          </a:r>
          <a:endParaRPr lang="en-US" sz="1400" b="1" dirty="0">
            <a:solidFill>
              <a:srgbClr val="0061AF"/>
            </a:solidFill>
          </a:endParaRPr>
        </a:p>
      </dgm:t>
    </dgm:pt>
    <dgm:pt modelId="{C85434EE-2A1B-4844-AE90-C364F1CFAC36}" type="parTrans" cxnId="{AC523E65-EFD8-D647-8298-84D12FB585BF}">
      <dgm:prSet/>
      <dgm:spPr/>
      <dgm:t>
        <a:bodyPr/>
        <a:lstStyle/>
        <a:p>
          <a:endParaRPr lang="en-US"/>
        </a:p>
      </dgm:t>
    </dgm:pt>
    <dgm:pt modelId="{5D6D3ED7-2846-7C43-AB74-5E8512E596DC}" type="sibTrans" cxnId="{AC523E65-EFD8-D647-8298-84D12FB585BF}">
      <dgm:prSet/>
      <dgm:spPr/>
      <dgm:t>
        <a:bodyPr/>
        <a:lstStyle/>
        <a:p>
          <a:endParaRPr lang="en-US"/>
        </a:p>
      </dgm:t>
    </dgm:pt>
    <dgm:pt modelId="{E820FF97-6F79-EB43-91CA-ABA7FC8C3182}">
      <dgm:prSet phldrT="[Text]" custT="1"/>
      <dgm:spPr>
        <a:gradFill rotWithShape="0">
          <a:gsLst>
            <a:gs pos="0">
              <a:schemeClr val="accent2"/>
            </a:gs>
            <a:gs pos="100000">
              <a:srgbClr val="0070C0"/>
            </a:gs>
          </a:gsLst>
        </a:gradFill>
      </dgm:spPr>
      <dgm:t>
        <a:bodyPr/>
        <a:lstStyle/>
        <a:p>
          <a:r>
            <a:rPr lang="en-US" altLang="x-none" sz="1400" b="1" dirty="0" smtClean="0">
              <a:solidFill>
                <a:schemeClr val="bg1"/>
              </a:solidFill>
              <a:latin typeface="+mn-lt"/>
              <a:ea typeface="ＭＳ Ｐゴシック" charset="-128"/>
              <a:sym typeface="Arial Narrow" charset="0"/>
            </a:rPr>
            <a:t>Train and attract </a:t>
          </a:r>
          <a:r>
            <a:rPr lang="en-US" altLang="x-none" sz="1400" dirty="0" smtClean="0">
              <a:solidFill>
                <a:schemeClr val="bg1"/>
              </a:solidFill>
              <a:latin typeface="+mn-lt"/>
              <a:ea typeface="ＭＳ Ｐゴシック" charset="-128"/>
              <a:sym typeface="Arial Narrow" charset="0"/>
            </a:rPr>
            <a:t>talented scientists</a:t>
          </a:r>
          <a:endParaRPr lang="en-US" sz="1400" dirty="0">
            <a:solidFill>
              <a:schemeClr val="bg1"/>
            </a:solidFill>
          </a:endParaRPr>
        </a:p>
      </dgm:t>
    </dgm:pt>
    <dgm:pt modelId="{A8CF0889-B54C-4B48-BF3E-E47CE98D3FA8}" type="parTrans" cxnId="{4DBAC388-3D9A-9A48-8E51-1A1F0637CC03}">
      <dgm:prSet/>
      <dgm:spPr/>
      <dgm:t>
        <a:bodyPr/>
        <a:lstStyle/>
        <a:p>
          <a:endParaRPr lang="en-US"/>
        </a:p>
      </dgm:t>
    </dgm:pt>
    <dgm:pt modelId="{E426F27E-9E0D-CC4A-91A5-B91367B58C9A}" type="sibTrans" cxnId="{4DBAC388-3D9A-9A48-8E51-1A1F0637CC03}">
      <dgm:prSet/>
      <dgm:spPr/>
      <dgm:t>
        <a:bodyPr/>
        <a:lstStyle/>
        <a:p>
          <a:endParaRPr lang="en-US"/>
        </a:p>
      </dgm:t>
    </dgm:pt>
    <dgm:pt modelId="{FD231288-2E18-EF4F-9EAA-4655D2AA6A46}" type="pres">
      <dgm:prSet presAssocID="{CC9534B4-B711-004A-8E14-9027D55BE568}" presName="Name0" presStyleCnt="0">
        <dgm:presLayoutVars>
          <dgm:dir/>
          <dgm:animLvl val="lvl"/>
          <dgm:resizeHandles val="exact"/>
        </dgm:presLayoutVars>
      </dgm:prSet>
      <dgm:spPr/>
    </dgm:pt>
    <dgm:pt modelId="{EBE8FEDF-ADF5-E148-9BDE-F6AF97F51FFB}" type="pres">
      <dgm:prSet presAssocID="{F822F33C-FE84-6A4B-BE64-8EF98B75850D}" presName="parTxOnly" presStyleLbl="node1" presStyleIdx="0" presStyleCnt="4" custLinFactY="-16410" custLinFactNeighborX="97424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1E61E5-57AD-2D4C-B426-D28F6F9DAF7A}" type="pres">
      <dgm:prSet presAssocID="{290CB1EA-2A7B-F24F-8441-CA77815C397A}" presName="parTxOnlySpace" presStyleCnt="0"/>
      <dgm:spPr/>
    </dgm:pt>
    <dgm:pt modelId="{79EABE48-4DDE-E64F-A785-A543D603408F}" type="pres">
      <dgm:prSet presAssocID="{E820FF97-6F79-EB43-91CA-ABA7FC8C3182}" presName="parTxOnly" presStyleLbl="node1" presStyleIdx="1" presStyleCnt="4" custScaleX="97874" custLinFactX="-70950" custLinFactNeighborX="-100000" custLinFactNeighborY="479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05B63D-F8C1-824A-9502-EBBD43C896BD}" type="pres">
      <dgm:prSet presAssocID="{E426F27E-9E0D-CC4A-91A5-B91367B58C9A}" presName="parTxOnlySpace" presStyleCnt="0"/>
      <dgm:spPr/>
    </dgm:pt>
    <dgm:pt modelId="{71676D3F-60CA-FD41-B36B-3C2FD6CF860C}" type="pres">
      <dgm:prSet presAssocID="{17EBB5C3-E31E-D444-A628-D9E7429ADF25}" presName="parTxOnly" presStyleLbl="node1" presStyleIdx="2" presStyleCnt="4" custLinFactX="-44296" custLinFactY="-16410" custLinFactNeighborX="-100000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31DE3-6AAE-894F-9223-6C66C954BFF1}" type="pres">
      <dgm:prSet presAssocID="{71A69F3B-907D-7D4D-9E58-807BB9E88CC6}" presName="parTxOnlySpace" presStyleCnt="0"/>
      <dgm:spPr/>
    </dgm:pt>
    <dgm:pt modelId="{D4F58A82-9A3C-7B43-A5DB-AB559477DDD1}" type="pres">
      <dgm:prSet presAssocID="{B8E3272B-C332-8B46-BD6A-F226EEFC08DD}" presName="parTxOnly" presStyleLbl="node1" presStyleIdx="3" presStyleCnt="4" custLinFactX="-124296" custLinFactNeighborX="-200000" custLinFactNeighborY="5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DBBBAA-F42E-AC4F-8304-3D5B0143786C}" srcId="{CC9534B4-B711-004A-8E14-9027D55BE568}" destId="{F822F33C-FE84-6A4B-BE64-8EF98B75850D}" srcOrd="0" destOrd="0" parTransId="{2626C8D2-0F75-514E-BE69-7551DF9B8DB9}" sibTransId="{290CB1EA-2A7B-F24F-8441-CA77815C397A}"/>
    <dgm:cxn modelId="{AC523E65-EFD8-D647-8298-84D12FB585BF}" srcId="{CC9534B4-B711-004A-8E14-9027D55BE568}" destId="{B8E3272B-C332-8B46-BD6A-F226EEFC08DD}" srcOrd="3" destOrd="0" parTransId="{C85434EE-2A1B-4844-AE90-C364F1CFAC36}" sibTransId="{5D6D3ED7-2846-7C43-AB74-5E8512E596DC}"/>
    <dgm:cxn modelId="{52988E1E-376C-804F-BF27-ADE936DC325E}" type="presOf" srcId="{17EBB5C3-E31E-D444-A628-D9E7429ADF25}" destId="{71676D3F-60CA-FD41-B36B-3C2FD6CF860C}" srcOrd="0" destOrd="0" presId="urn:microsoft.com/office/officeart/2005/8/layout/chevron1"/>
    <dgm:cxn modelId="{0B01D5FB-F935-504F-BE20-04E1647546A1}" type="presOf" srcId="{F822F33C-FE84-6A4B-BE64-8EF98B75850D}" destId="{EBE8FEDF-ADF5-E148-9BDE-F6AF97F51FFB}" srcOrd="0" destOrd="0" presId="urn:microsoft.com/office/officeart/2005/8/layout/chevron1"/>
    <dgm:cxn modelId="{4DBAC388-3D9A-9A48-8E51-1A1F0637CC03}" srcId="{CC9534B4-B711-004A-8E14-9027D55BE568}" destId="{E820FF97-6F79-EB43-91CA-ABA7FC8C3182}" srcOrd="1" destOrd="0" parTransId="{A8CF0889-B54C-4B48-BF3E-E47CE98D3FA8}" sibTransId="{E426F27E-9E0D-CC4A-91A5-B91367B58C9A}"/>
    <dgm:cxn modelId="{D97C259B-9BC6-A341-B89E-BAA8F31CD133}" srcId="{CC9534B4-B711-004A-8E14-9027D55BE568}" destId="{17EBB5C3-E31E-D444-A628-D9E7429ADF25}" srcOrd="2" destOrd="0" parTransId="{7836F7CB-976F-794D-9C45-62C87BB251B9}" sibTransId="{71A69F3B-907D-7D4D-9E58-807BB9E88CC6}"/>
    <dgm:cxn modelId="{F2431B2D-550C-E34C-83D2-63DDDCAF479F}" type="presOf" srcId="{E820FF97-6F79-EB43-91CA-ABA7FC8C3182}" destId="{79EABE48-4DDE-E64F-A785-A543D603408F}" srcOrd="0" destOrd="0" presId="urn:microsoft.com/office/officeart/2005/8/layout/chevron1"/>
    <dgm:cxn modelId="{F6AD7A1D-8848-2149-B4A2-EA25B8516EBA}" type="presOf" srcId="{CC9534B4-B711-004A-8E14-9027D55BE568}" destId="{FD231288-2E18-EF4F-9EAA-4655D2AA6A46}" srcOrd="0" destOrd="0" presId="urn:microsoft.com/office/officeart/2005/8/layout/chevron1"/>
    <dgm:cxn modelId="{E78BC87D-5BBA-954B-BD4B-C0BB4EDC8BF2}" type="presOf" srcId="{B8E3272B-C332-8B46-BD6A-F226EEFC08DD}" destId="{D4F58A82-9A3C-7B43-A5DB-AB559477DDD1}" srcOrd="0" destOrd="0" presId="urn:microsoft.com/office/officeart/2005/8/layout/chevron1"/>
    <dgm:cxn modelId="{D9B42960-FD91-E14C-9254-BE0483BBB295}" type="presParOf" srcId="{FD231288-2E18-EF4F-9EAA-4655D2AA6A46}" destId="{EBE8FEDF-ADF5-E148-9BDE-F6AF97F51FFB}" srcOrd="0" destOrd="0" presId="urn:microsoft.com/office/officeart/2005/8/layout/chevron1"/>
    <dgm:cxn modelId="{F263D7A4-4920-7148-95BE-E41D8E2CE261}" type="presParOf" srcId="{FD231288-2E18-EF4F-9EAA-4655D2AA6A46}" destId="{581E61E5-57AD-2D4C-B426-D28F6F9DAF7A}" srcOrd="1" destOrd="0" presId="urn:microsoft.com/office/officeart/2005/8/layout/chevron1"/>
    <dgm:cxn modelId="{5B38E374-5809-4647-9646-3FF139791255}" type="presParOf" srcId="{FD231288-2E18-EF4F-9EAA-4655D2AA6A46}" destId="{79EABE48-4DDE-E64F-A785-A543D603408F}" srcOrd="2" destOrd="0" presId="urn:microsoft.com/office/officeart/2005/8/layout/chevron1"/>
    <dgm:cxn modelId="{0C411971-9E34-BB43-91EB-814567969933}" type="presParOf" srcId="{FD231288-2E18-EF4F-9EAA-4655D2AA6A46}" destId="{7C05B63D-F8C1-824A-9502-EBBD43C896BD}" srcOrd="3" destOrd="0" presId="urn:microsoft.com/office/officeart/2005/8/layout/chevron1"/>
    <dgm:cxn modelId="{6F0A9CBD-CE70-E045-9AB0-DCFA501C3588}" type="presParOf" srcId="{FD231288-2E18-EF4F-9EAA-4655D2AA6A46}" destId="{71676D3F-60CA-FD41-B36B-3C2FD6CF860C}" srcOrd="4" destOrd="0" presId="urn:microsoft.com/office/officeart/2005/8/layout/chevron1"/>
    <dgm:cxn modelId="{FF20592F-B52F-DA45-809E-A9AD9F103B80}" type="presParOf" srcId="{FD231288-2E18-EF4F-9EAA-4655D2AA6A46}" destId="{3C731DE3-6AAE-894F-9223-6C66C954BFF1}" srcOrd="5" destOrd="0" presId="urn:microsoft.com/office/officeart/2005/8/layout/chevron1"/>
    <dgm:cxn modelId="{5855C5A0-BF45-1B49-AED7-0E748DA4C3FF}" type="presParOf" srcId="{FD231288-2E18-EF4F-9EAA-4655D2AA6A46}" destId="{D4F58A82-9A3C-7B43-A5DB-AB559477DDD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E8FEDF-ADF5-E148-9BDE-F6AF97F51FFB}">
      <dsp:nvSpPr>
        <dsp:cNvPr id="0" name=""/>
        <dsp:cNvSpPr/>
      </dsp:nvSpPr>
      <dsp:spPr>
        <a:xfrm>
          <a:off x="222370" y="676973"/>
          <a:ext cx="2228591" cy="891436"/>
        </a:xfrm>
        <a:prstGeom prst="chevron">
          <a:avLst/>
        </a:prstGeom>
        <a:gradFill rotWithShape="0">
          <a:gsLst>
            <a:gs pos="0">
              <a:schemeClr val="accent2"/>
            </a:gs>
            <a:gs pos="100000">
              <a:srgbClr val="0070C0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x-none" sz="1400" kern="1200" dirty="0" smtClean="0">
              <a:solidFill>
                <a:schemeClr val="bg1"/>
              </a:solidFill>
              <a:latin typeface="+mn-lt"/>
              <a:ea typeface="ＭＳ Ｐゴシック" charset="-128"/>
              <a:sym typeface="Arial Narrow" charset="0"/>
            </a:rPr>
            <a:t>Excellence </a:t>
          </a:r>
          <a:r>
            <a:rPr lang="en-US" altLang="x-none" sz="1400" b="1" kern="1200" dirty="0" smtClean="0">
              <a:solidFill>
                <a:schemeClr val="bg1"/>
              </a:solidFill>
              <a:latin typeface="+mn-lt"/>
              <a:ea typeface="ＭＳ Ｐゴシック" charset="-128"/>
              <a:sym typeface="Arial Narrow" charset="0"/>
            </a:rPr>
            <a:t>research </a:t>
          </a:r>
          <a:r>
            <a:rPr lang="en-US" altLang="x-none" sz="1400" kern="1200" dirty="0" smtClean="0">
              <a:solidFill>
                <a:schemeClr val="bg1"/>
              </a:solidFill>
              <a:latin typeface="+mn-lt"/>
              <a:ea typeface="ＭＳ Ｐゴシック" charset="-128"/>
              <a:sym typeface="Arial Narrow" charset="0"/>
            </a:rPr>
            <a:t>in the frontiers of mathematics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668088" y="676973"/>
        <a:ext cx="1337155" cy="891436"/>
      </dsp:txXfrm>
    </dsp:sp>
    <dsp:sp modelId="{79EABE48-4DDE-E64F-A785-A543D603408F}">
      <dsp:nvSpPr>
        <dsp:cNvPr id="0" name=""/>
        <dsp:cNvSpPr/>
      </dsp:nvSpPr>
      <dsp:spPr>
        <a:xfrm>
          <a:off x="206939" y="2142049"/>
          <a:ext cx="2181211" cy="891436"/>
        </a:xfrm>
        <a:prstGeom prst="chevron">
          <a:avLst/>
        </a:prstGeom>
        <a:gradFill rotWithShape="0">
          <a:gsLst>
            <a:gs pos="0">
              <a:schemeClr val="accent2"/>
            </a:gs>
            <a:gs pos="100000">
              <a:srgbClr val="0070C0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x-none" sz="1400" b="1" kern="1200" dirty="0" smtClean="0">
              <a:solidFill>
                <a:schemeClr val="bg1"/>
              </a:solidFill>
              <a:latin typeface="+mn-lt"/>
              <a:ea typeface="ＭＳ Ｐゴシック" charset="-128"/>
              <a:sym typeface="Arial Narrow" charset="0"/>
            </a:rPr>
            <a:t>Train and attract </a:t>
          </a:r>
          <a:r>
            <a:rPr lang="en-US" altLang="x-none" sz="1400" kern="1200" dirty="0" smtClean="0">
              <a:solidFill>
                <a:schemeClr val="bg1"/>
              </a:solidFill>
              <a:latin typeface="+mn-lt"/>
              <a:ea typeface="ＭＳ Ｐゴシック" charset="-128"/>
              <a:sym typeface="Arial Narrow" charset="0"/>
            </a:rPr>
            <a:t>talented scientists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652657" y="2142049"/>
        <a:ext cx="1289775" cy="891436"/>
      </dsp:txXfrm>
    </dsp:sp>
    <dsp:sp modelId="{71676D3F-60CA-FD41-B36B-3C2FD6CF860C}">
      <dsp:nvSpPr>
        <dsp:cNvPr id="0" name=""/>
        <dsp:cNvSpPr/>
      </dsp:nvSpPr>
      <dsp:spPr>
        <a:xfrm>
          <a:off x="2759300" y="676973"/>
          <a:ext cx="2228591" cy="89143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x-none" sz="1400" b="0" kern="1200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Interact with </a:t>
          </a:r>
          <a:r>
            <a:rPr lang="en-US" altLang="x-none" sz="1400" b="1" kern="1200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industry</a:t>
          </a:r>
          <a:r>
            <a:rPr lang="en-US" altLang="x-none" sz="1400" b="0" kern="1200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 and R&amp;D&amp;I agents</a:t>
          </a:r>
          <a:endParaRPr lang="en-US" sz="1400" b="0" kern="1200" dirty="0">
            <a:solidFill>
              <a:srgbClr val="0061AF"/>
            </a:solidFill>
          </a:endParaRPr>
        </a:p>
      </dsp:txBody>
      <dsp:txXfrm>
        <a:off x="3205018" y="676973"/>
        <a:ext cx="1337155" cy="891436"/>
      </dsp:txXfrm>
    </dsp:sp>
    <dsp:sp modelId="{D4F58A82-9A3C-7B43-A5DB-AB559477DDD1}">
      <dsp:nvSpPr>
        <dsp:cNvPr id="0" name=""/>
        <dsp:cNvSpPr/>
      </dsp:nvSpPr>
      <dsp:spPr>
        <a:xfrm>
          <a:off x="2759300" y="2160413"/>
          <a:ext cx="2228591" cy="89143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x-none" sz="1400" b="1" kern="1200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Disseminate mathematics </a:t>
          </a:r>
          <a:r>
            <a:rPr lang="en-US" altLang="x-none" sz="1400" b="0" kern="1200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and its </a:t>
          </a:r>
          <a:r>
            <a:rPr lang="en-US" altLang="x-none" sz="1400" b="1" kern="1200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applications within society</a:t>
          </a:r>
          <a:endParaRPr lang="en-US" sz="1400" b="1" kern="1200" dirty="0">
            <a:solidFill>
              <a:srgbClr val="0061AF"/>
            </a:solidFill>
          </a:endParaRPr>
        </a:p>
      </dsp:txBody>
      <dsp:txXfrm>
        <a:off x="3205018" y="2160413"/>
        <a:ext cx="1337155" cy="8914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0622F6E-C205-5F46-82AB-BD340E5EA24F}" type="datetime1">
              <a:rPr lang="en-US" altLang="x-none"/>
              <a:pPr>
                <a:defRPr/>
              </a:pPr>
              <a:t>10/27/17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D46F441-33A6-1043-B5C4-F9A92570C78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C29DA4D-D131-114D-85A4-03CF44F69ED5}" type="datetime1">
              <a:rPr lang="es-ES_tradnl" altLang="x-none"/>
              <a:pPr>
                <a:defRPr/>
              </a:pPr>
              <a:t>27/10/17</a:t>
            </a:fld>
            <a:endParaRPr lang="es-ES_tradnl" altLang="x-non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2050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_tradnl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s-ES_tradnl" altLang="x-none" noProof="0"/>
              <a:t>Haga clic para modificar el estilo de texto del patrón</a:t>
            </a:r>
          </a:p>
          <a:p>
            <a:pPr lvl="1"/>
            <a:r>
              <a:rPr lang="es-ES_tradnl" altLang="x-none" noProof="0"/>
              <a:t>Segundo nivel</a:t>
            </a:r>
          </a:p>
          <a:p>
            <a:pPr lvl="2"/>
            <a:r>
              <a:rPr lang="es-ES_tradnl" altLang="x-none" noProof="0"/>
              <a:t>Tercer nivel</a:t>
            </a:r>
          </a:p>
          <a:p>
            <a:pPr lvl="3"/>
            <a:r>
              <a:rPr lang="es-ES_tradnl" altLang="x-none" noProof="0"/>
              <a:t>Cuarto nivel</a:t>
            </a:r>
          </a:p>
          <a:p>
            <a:pPr lvl="4"/>
            <a:r>
              <a:rPr lang="es-ES_tradnl" altLang="x-none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019B8B2-E166-5849-ABCA-F138A59094DD}" type="slidenum">
              <a:rPr lang="es-ES_tradnl" altLang="x-none"/>
              <a:pPr>
                <a:defRPr/>
              </a:pPr>
              <a:t>‹#›</a:t>
            </a:fld>
            <a:endParaRPr lang="es-ES_tradnl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15104B8-163C-664A-B6DA-777EE28A313D}" type="slidenum">
              <a:rPr lang="es-ES_tradnl" altLang="en-US"/>
              <a:pPr/>
              <a:t>1</a:t>
            </a:fld>
            <a:endParaRPr lang="es-ES_tradnl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C4F7588-6EED-9741-BC81-70C533DB4F15}" type="slidenum">
              <a:rPr lang="es-ES_tradnl" altLang="en-US"/>
              <a:pPr/>
              <a:t>3</a:t>
            </a:fld>
            <a:endParaRPr lang="es-ES_tradnl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B98AC83-6DC5-9441-BDCE-B7B3FE6E54B3}" type="slidenum">
              <a:rPr lang="es-ES_tradnl" altLang="en-US"/>
              <a:pPr/>
              <a:t>13</a:t>
            </a:fld>
            <a:endParaRPr lang="es-ES_tradnl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5631E93-47C2-BE46-BA6C-568DACFE0144}" type="slidenum">
              <a:rPr lang="es-ES_tradnl" altLang="en-US"/>
              <a:pPr/>
              <a:t>23</a:t>
            </a:fld>
            <a:endParaRPr lang="es-ES_tradnl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737616-9FD7-EF4A-886C-E39F856FBED7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1002596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F46D5-EFAF-124B-969E-26565E546240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159324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15A095-1FC3-374E-A719-46DB805AEC2C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67564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008112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CA2B02-028B-7F49-9394-3484CCD14127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148106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ABBEB8-3022-C144-B699-95BFE9B7BCD2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821310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F0377-F720-354B-A9FB-6F2643907E85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188119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E770F8-FE61-3A46-A49C-EDEFD9EF85EE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206282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7D375-669E-CF49-97EB-2A55B6361B5F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855675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A110A-7D26-F54C-94C7-AB70A242CF38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179381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16B26C-4B07-B941-B29C-8236C37650A6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9492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 smtClean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65F15-C7C2-674F-B490-D304F6B441F0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200715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9050" y="-100013"/>
            <a:ext cx="9144000" cy="57594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Haga clic para cambiar el estilo de título	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414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Haga clic para modificar el estilo de texto del patrón</a:t>
            </a:r>
          </a:p>
          <a:p>
            <a:pPr lvl="1"/>
            <a:r>
              <a:rPr lang="en-GB" altLang="en-US"/>
              <a:t>Segundo nivel</a:t>
            </a:r>
          </a:p>
          <a:p>
            <a:pPr lvl="2"/>
            <a:r>
              <a:rPr lang="en-GB" altLang="en-US"/>
              <a:t>Tercer nivel</a:t>
            </a:r>
          </a:p>
          <a:p>
            <a:pPr lvl="3"/>
            <a:r>
              <a:rPr lang="en-GB" altLang="en-US"/>
              <a:t>Cuarto nivel</a:t>
            </a:r>
          </a:p>
          <a:p>
            <a:pPr lvl="4"/>
            <a:r>
              <a:rPr lang="en-GB" altLang="en-US"/>
              <a:t>Quinto nivel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B02C18D9-9E5D-C346-B3C0-2D2D77033A6B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68313" y="1052513"/>
            <a:ext cx="8207375" cy="0"/>
          </a:xfrm>
          <a:prstGeom prst="line">
            <a:avLst/>
          </a:prstGeom>
          <a:noFill/>
          <a:ln w="25400">
            <a:solidFill>
              <a:srgbClr val="299EFF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Narrow"/>
          <a:ea typeface="ＭＳ Ｐゴシック" pitchFamily="-111" charset="-128"/>
          <a:cs typeface="Arial Narrow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Narrow" charset="0"/>
          <a:ea typeface="ＭＳ Ｐゴシック" pitchFamily="-111" charset="-128"/>
          <a:cs typeface="Arial Narrow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Narrow" charset="0"/>
          <a:ea typeface="ＭＳ Ｐゴシック" pitchFamily="-111" charset="-128"/>
          <a:cs typeface="Arial Narrow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Narrow" charset="0"/>
          <a:ea typeface="ＭＳ Ｐゴシック" pitchFamily="-111" charset="-128"/>
          <a:cs typeface="Arial Narrow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Narrow" charset="0"/>
          <a:ea typeface="ＭＳ Ｐゴシック" pitchFamily="-111" charset="-128"/>
          <a:cs typeface="Arial Narrow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 Narrow"/>
          <a:ea typeface="ＭＳ Ｐゴシック" pitchFamily="-111" charset="-128"/>
          <a:cs typeface="Arial Narrow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 Narrow"/>
          <a:ea typeface="ＭＳ Ｐゴシック" pitchFamily="-109" charset="-128"/>
          <a:cs typeface="Arial Narrow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ourier New" charset="0"/>
        <a:buChar char="o"/>
        <a:defRPr sz="2400">
          <a:solidFill>
            <a:schemeClr val="tx1"/>
          </a:solidFill>
          <a:latin typeface="Arial Narrow"/>
          <a:ea typeface="ＭＳ Ｐゴシック" pitchFamily="-109" charset="-128"/>
          <a:cs typeface="Arial Narrow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 Narrow"/>
          <a:ea typeface="ＭＳ Ｐゴシック" pitchFamily="-109" charset="-128"/>
          <a:cs typeface="Arial Narrow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 Narrow"/>
          <a:ea typeface="ＭＳ Ｐゴシック" pitchFamily="-109" charset="-128"/>
          <a:cs typeface="Arial Narrow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jpeg"/><Relationship Id="rId20" Type="http://schemas.openxmlformats.org/officeDocument/2006/relationships/image" Target="../media/image58.png"/><Relationship Id="rId21" Type="http://schemas.openxmlformats.org/officeDocument/2006/relationships/image" Target="../media/image59.jpeg"/><Relationship Id="rId22" Type="http://schemas.openxmlformats.org/officeDocument/2006/relationships/image" Target="../media/image60.png"/><Relationship Id="rId23" Type="http://schemas.openxmlformats.org/officeDocument/2006/relationships/image" Target="../media/image35.png"/><Relationship Id="rId10" Type="http://schemas.openxmlformats.org/officeDocument/2006/relationships/image" Target="../media/image49.jpeg"/><Relationship Id="rId11" Type="http://schemas.openxmlformats.org/officeDocument/2006/relationships/image" Target="../media/image50.jpeg"/><Relationship Id="rId12" Type="http://schemas.openxmlformats.org/officeDocument/2006/relationships/image" Target="../media/image51.jpeg"/><Relationship Id="rId13" Type="http://schemas.openxmlformats.org/officeDocument/2006/relationships/image" Target="../media/image33.jpeg"/><Relationship Id="rId14" Type="http://schemas.openxmlformats.org/officeDocument/2006/relationships/image" Target="../media/image52.jpeg"/><Relationship Id="rId15" Type="http://schemas.openxmlformats.org/officeDocument/2006/relationships/image" Target="../media/image53.jpe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jpe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jpeg"/><Relationship Id="rId5" Type="http://schemas.openxmlformats.org/officeDocument/2006/relationships/image" Target="../media/image47.jpeg"/><Relationship Id="rId6" Type="http://schemas.openxmlformats.org/officeDocument/2006/relationships/image" Target="../media/image41.png"/><Relationship Id="rId7" Type="http://schemas.openxmlformats.org/officeDocument/2006/relationships/image" Target="../media/image38.jpeg"/><Relationship Id="rId8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emf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ángulo 9"/>
          <p:cNvSpPr>
            <a:spLocks noChangeArrowheads="1"/>
          </p:cNvSpPr>
          <p:nvPr/>
        </p:nvSpPr>
        <p:spPr bwMode="auto">
          <a:xfrm>
            <a:off x="287338" y="2314575"/>
            <a:ext cx="8640762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3200" b="1" dirty="0" smtClean="0">
                <a:solidFill>
                  <a:srgbClr val="0070C0"/>
                </a:solidFill>
                <a:latin typeface="+mj-lt"/>
              </a:rPr>
              <a:t>Knowledge Transfer between Mathematics Industry and the Society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95288" y="981075"/>
            <a:ext cx="8353425" cy="144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5363" name="Picture 12" descr="logo y origa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675" y="261938"/>
            <a:ext cx="2638425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" t="10735" r="-677" b="25211"/>
          <a:stretch>
            <a:fillRect/>
          </a:stretch>
        </p:blipFill>
        <p:spPr bwMode="auto">
          <a:xfrm>
            <a:off x="2735263" y="3687763"/>
            <a:ext cx="367347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3"/>
          <p:cNvSpPr txBox="1">
            <a:spLocks noChangeArrowheads="1"/>
          </p:cNvSpPr>
          <p:nvPr/>
        </p:nvSpPr>
        <p:spPr bwMode="auto">
          <a:xfrm>
            <a:off x="3055938" y="4724400"/>
            <a:ext cx="30527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2pPr>
            <a:lvl3pPr marL="1143000" indent="-228600">
              <a:spcBef>
                <a:spcPct val="200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Alicante, 2 November 2017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88"/>
    </mc:Choice>
    <mc:Fallback>
      <p:transition spd="slow" advTm="1758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pPr>
              <a:defRPr/>
            </a:pPr>
            <a:r>
              <a:rPr lang="en-GB" altLang="x-none" dirty="0" smtClean="0">
                <a:solidFill>
                  <a:srgbClr val="0061AF"/>
                </a:solidFill>
                <a:latin typeface="+mj-lt"/>
                <a:ea typeface="ＭＳ Ｐゴシック" charset="-128"/>
              </a:rPr>
              <a:t>BCAM - Knowledge </a:t>
            </a:r>
            <a:r>
              <a:rPr lang="en-GB" altLang="x-none" dirty="0">
                <a:solidFill>
                  <a:srgbClr val="0061AF"/>
                </a:solidFill>
                <a:latin typeface="+mj-lt"/>
                <a:ea typeface="ＭＳ Ｐゴシック" charset="-128"/>
              </a:rPr>
              <a:t>Transfer Unit</a:t>
            </a:r>
          </a:p>
        </p:txBody>
      </p:sp>
      <p:sp>
        <p:nvSpPr>
          <p:cNvPr id="28674" name="Marcador de contenido 2"/>
          <p:cNvSpPr>
            <a:spLocks noGrp="1"/>
          </p:cNvSpPr>
          <p:nvPr>
            <p:ph idx="1"/>
          </p:nvPr>
        </p:nvSpPr>
        <p:spPr>
          <a:xfrm>
            <a:off x="468313" y="1412875"/>
            <a:ext cx="8064500" cy="4032250"/>
          </a:xfrm>
        </p:spPr>
        <p:txBody>
          <a:bodyPr/>
          <a:lstStyle/>
          <a:p>
            <a:pPr algn="just">
              <a:spcBef>
                <a:spcPts val="600"/>
              </a:spcBef>
            </a:pPr>
            <a:r>
              <a:rPr lang="en-GB" altLang="en-US" sz="1800" dirty="0">
                <a:latin typeface="Arial" charset="0"/>
                <a:ea typeface="ＭＳ Ｐゴシック" charset="-128"/>
                <a:cs typeface="Arial Narrow" charset="0"/>
              </a:rPr>
              <a:t>The aim is to </a:t>
            </a:r>
            <a:r>
              <a:rPr lang="es-ES" altLang="en-US" sz="1800" dirty="0" err="1"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coordinate</a:t>
            </a:r>
            <a:r>
              <a:rPr lang="es-ES" altLang="en-US" sz="1800" dirty="0"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 </a:t>
            </a:r>
            <a:r>
              <a:rPr lang="en-US" altLang="en-US" sz="1800" dirty="0"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contacts to external actors and builds up a database of potential partners for applied projects.</a:t>
            </a:r>
          </a:p>
          <a:p>
            <a:pPr algn="just">
              <a:spcBef>
                <a:spcPts val="600"/>
              </a:spcBef>
            </a:pPr>
            <a:endParaRPr lang="en-US" altLang="en-US" sz="1200" dirty="0">
              <a:latin typeface="Arial" charset="0"/>
              <a:ea typeface="ＭＳ Ｐゴシック" charset="-128"/>
              <a:cs typeface="Arial Narrow" charset="0"/>
              <a:sym typeface="Arial Narrow" charset="0"/>
            </a:endParaRPr>
          </a:p>
          <a:p>
            <a:pPr algn="just">
              <a:spcBef>
                <a:spcPts val="600"/>
              </a:spcBef>
            </a:pPr>
            <a:r>
              <a:rPr lang="en-US" altLang="en-US" sz="1800" dirty="0"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In particular, highest opportunities to transfer knowledge to society are in the following research areas</a:t>
            </a:r>
            <a:r>
              <a:rPr lang="en-US" altLang="en-US" sz="1800" dirty="0" smtClean="0"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:</a:t>
            </a:r>
          </a:p>
          <a:p>
            <a:pPr algn="just">
              <a:spcBef>
                <a:spcPts val="600"/>
              </a:spcBef>
            </a:pPr>
            <a:endParaRPr lang="en-US" altLang="en-US" sz="1800" dirty="0">
              <a:latin typeface="Arial" charset="0"/>
              <a:ea typeface="ＭＳ Ｐゴシック" charset="-128"/>
              <a:cs typeface="Arial Narrow" charset="0"/>
              <a:sym typeface="Arial Narrow" charset="0"/>
            </a:endParaRPr>
          </a:p>
          <a:p>
            <a:pPr lvl="1" algn="just">
              <a:spcBef>
                <a:spcPts val="600"/>
              </a:spcBef>
            </a:pPr>
            <a:r>
              <a:rPr lang="en-US" altLang="en-US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Computational Mathematics</a:t>
            </a:r>
          </a:p>
          <a:p>
            <a:pPr lvl="1" algn="just">
              <a:spcBef>
                <a:spcPts val="600"/>
              </a:spcBef>
            </a:pPr>
            <a:r>
              <a:rPr lang="en-US" altLang="en-US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Data Science</a:t>
            </a:r>
          </a:p>
          <a:p>
            <a:pPr lvl="1" algn="just">
              <a:spcBef>
                <a:spcPts val="600"/>
              </a:spcBef>
            </a:pPr>
            <a:r>
              <a:rPr lang="en-US" altLang="en-US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Mathematical Modelling with Multidisciplinary Applications</a:t>
            </a:r>
          </a:p>
          <a:p>
            <a:pPr lvl="1" algn="just">
              <a:spcBef>
                <a:spcPts val="600"/>
              </a:spcBef>
            </a:pPr>
            <a:endParaRPr lang="en-GB" altLang="en-US" sz="1800" dirty="0">
              <a:latin typeface="Arial" charset="0"/>
              <a:ea typeface="ＭＳ Ｐゴシック" charset="-128"/>
              <a:cs typeface="Arial Narrow" charset="0"/>
            </a:endParaRPr>
          </a:p>
          <a:p>
            <a:pPr algn="ctr">
              <a:spcBef>
                <a:spcPts val="600"/>
              </a:spcBef>
              <a:buFontTx/>
              <a:buNone/>
            </a:pPr>
            <a:r>
              <a:rPr lang="en-GB" altLang="en-US" sz="2000" dirty="0">
                <a:latin typeface="Arial" charset="0"/>
                <a:ea typeface="ＭＳ Ｐゴシック" charset="-128"/>
                <a:cs typeface="Arial Narrow" charset="0"/>
              </a:rPr>
              <a:t>We are flexible in terms of collaboration models, </a:t>
            </a:r>
            <a:r>
              <a:rPr lang="en-GB" altLang="en-US" sz="20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customizing </a:t>
            </a:r>
            <a:r>
              <a:rPr lang="en-GB" altLang="en-US" sz="2000" b="1" dirty="0" smtClean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our offer</a:t>
            </a:r>
            <a:r>
              <a:rPr lang="en-GB" altLang="en-US" sz="2000" b="1" dirty="0" smtClean="0">
                <a:latin typeface="Arial" charset="0"/>
                <a:ea typeface="ＭＳ Ｐゴシック" charset="-128"/>
                <a:cs typeface="Arial Narrow" charset="0"/>
              </a:rPr>
              <a:t> </a:t>
            </a:r>
            <a:r>
              <a:rPr lang="en-GB" altLang="en-US" sz="2000" dirty="0">
                <a:latin typeface="Arial" charset="0"/>
                <a:ea typeface="ＭＳ Ｐゴシック" charset="-128"/>
                <a:cs typeface="Arial Narrow" charset="0"/>
              </a:rPr>
              <a:t>to suit the specific needs of each company/partner.</a:t>
            </a:r>
          </a:p>
          <a:p>
            <a:pPr algn="just">
              <a:spcBef>
                <a:spcPts val="600"/>
              </a:spcBef>
              <a:buFontTx/>
              <a:buNone/>
            </a:pPr>
            <a:endParaRPr lang="en-GB" altLang="en-US" sz="1800" dirty="0">
              <a:latin typeface="Arial" charset="0"/>
              <a:ea typeface="ＭＳ Ｐゴシック" charset="-128"/>
              <a:cs typeface="Arial Narrow" charset="0"/>
              <a:sym typeface="Arial Narrow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21"/>
    </mc:Choice>
    <mc:Fallback>
      <p:transition spd="slow" advTm="4402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pPr>
              <a:defRPr/>
            </a:pPr>
            <a:r>
              <a:rPr lang="en-GB" altLang="x-none" dirty="0">
                <a:solidFill>
                  <a:srgbClr val="0061AF"/>
                </a:solidFill>
                <a:latin typeface="+mn-lt"/>
                <a:ea typeface="ＭＳ Ｐゴシック" charset="-128"/>
              </a:rPr>
              <a:t>Collaboration Models</a:t>
            </a:r>
          </a:p>
        </p:txBody>
      </p:sp>
      <p:sp>
        <p:nvSpPr>
          <p:cNvPr id="26626" name="Marcador de contenido 2"/>
          <p:cNvSpPr>
            <a:spLocks noGrp="1"/>
          </p:cNvSpPr>
          <p:nvPr>
            <p:ph idx="1"/>
          </p:nvPr>
        </p:nvSpPr>
        <p:spPr>
          <a:xfrm>
            <a:off x="454025" y="1203325"/>
            <a:ext cx="8229600" cy="4248150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GB" altLang="x-none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sym typeface="Arial Narrow" charset="0"/>
              </a:rPr>
              <a:t>Strategic </a:t>
            </a:r>
            <a:r>
              <a:rPr lang="en-GB" altLang="x-none" sz="1800" b="1" dirty="0" smtClean="0">
                <a:solidFill>
                  <a:srgbClr val="0061AF"/>
                </a:solidFill>
                <a:latin typeface="Arial" charset="0"/>
                <a:ea typeface="ＭＳ Ｐゴシック" charset="-128"/>
                <a:sym typeface="Arial Narrow" charset="0"/>
              </a:rPr>
              <a:t>Partnerships</a:t>
            </a:r>
          </a:p>
          <a:p>
            <a:pPr lvl="1" algn="just">
              <a:spcBef>
                <a:spcPts val="600"/>
              </a:spcBef>
              <a:defRPr/>
            </a:pPr>
            <a:r>
              <a:rPr lang="en-GB" altLang="x-none" sz="1800" dirty="0" smtClean="0">
                <a:latin typeface="Arial" charset="0"/>
                <a:ea typeface="ＭＳ Ｐゴシック" charset="-128"/>
              </a:rPr>
              <a:t>BCAM</a:t>
            </a:r>
            <a:r>
              <a:rPr lang="en-GB" altLang="es-ES" sz="1800" dirty="0" smtClean="0">
                <a:latin typeface="Arial" charset="0"/>
                <a:ea typeface="ＭＳ Ｐゴシック" charset="-128"/>
              </a:rPr>
              <a:t>’</a:t>
            </a:r>
            <a:r>
              <a:rPr lang="en-GB" altLang="x-none" sz="1800" dirty="0" smtClean="0">
                <a:latin typeface="Arial" charset="0"/>
                <a:ea typeface="ＭＳ Ｐゴシック" charset="-128"/>
              </a:rPr>
              <a:t>s </a:t>
            </a:r>
            <a:r>
              <a:rPr lang="en-GB" altLang="x-none" sz="1800" dirty="0">
                <a:latin typeface="Arial" charset="0"/>
                <a:ea typeface="ＭＳ Ｐゴシック" charset="-128"/>
              </a:rPr>
              <a:t>capabilities are aligned with the cross-technology domains of the </a:t>
            </a:r>
            <a:r>
              <a:rPr lang="en-GB" altLang="x-none" sz="1800" b="1" dirty="0" smtClean="0">
                <a:solidFill>
                  <a:srgbClr val="0061AF"/>
                </a:solidFill>
                <a:latin typeface="Arial" charset="0"/>
                <a:ea typeface="ＭＳ Ｐゴシック" charset="-128"/>
              </a:rPr>
              <a:t>RIS3* </a:t>
            </a:r>
            <a:r>
              <a:rPr lang="en-GB" altLang="x-none" sz="1800" b="1" dirty="0" err="1">
                <a:solidFill>
                  <a:srgbClr val="0061AF"/>
                </a:solidFill>
                <a:latin typeface="Arial" charset="0"/>
                <a:ea typeface="ＭＳ Ｐゴシック" charset="-128"/>
              </a:rPr>
              <a:t>Euskadi</a:t>
            </a:r>
            <a:r>
              <a:rPr lang="en-GB" altLang="x-none" sz="1800" b="1" dirty="0">
                <a:solidFill>
                  <a:srgbClr val="0061AF"/>
                </a:solidFill>
                <a:latin typeface="Arial" charset="0"/>
                <a:ea typeface="ＭＳ Ｐゴシック" charset="-128"/>
              </a:rPr>
              <a:t> Strategy</a:t>
            </a:r>
            <a:r>
              <a:rPr lang="en-GB" altLang="x-none" sz="1800" dirty="0">
                <a:latin typeface="Arial" charset="0"/>
                <a:ea typeface="ＭＳ Ｐゴシック" charset="-128"/>
              </a:rPr>
              <a:t>, which defines </a:t>
            </a:r>
            <a:r>
              <a:rPr lang="en-GB" altLang="x-none" sz="1800" dirty="0" smtClean="0">
                <a:latin typeface="Arial" charset="0"/>
                <a:ea typeface="ＭＳ Ｐゴシック" charset="-128"/>
              </a:rPr>
              <a:t>3 </a:t>
            </a:r>
            <a:r>
              <a:rPr lang="en-GB" altLang="x-none" sz="1800" dirty="0">
                <a:latin typeface="Arial" charset="0"/>
                <a:ea typeface="ＭＳ Ｐゴシック" charset="-128"/>
              </a:rPr>
              <a:t>smart specialization priorities</a:t>
            </a:r>
            <a:r>
              <a:rPr lang="en-GB" altLang="x-none" sz="1800" dirty="0" smtClean="0">
                <a:latin typeface="Arial" charset="0"/>
                <a:ea typeface="ＭＳ Ｐゴシック" charset="-128"/>
              </a:rPr>
              <a:t>:</a:t>
            </a:r>
            <a:endParaRPr lang="en-GB" altLang="x-none" sz="1800" dirty="0">
              <a:latin typeface="Arial" charset="0"/>
              <a:ea typeface="ＭＳ Ｐゴシック" charset="-128"/>
            </a:endParaRPr>
          </a:p>
          <a:p>
            <a:pPr marL="1257300" lvl="2" indent="-273050" algn="just">
              <a:spcBef>
                <a:spcPts val="600"/>
              </a:spcBef>
              <a:buFont typeface="Arial" charset="0"/>
              <a:buAutoNum type="arabicParenR"/>
              <a:defRPr/>
            </a:pPr>
            <a:r>
              <a:rPr lang="en-GB" altLang="x-none" sz="1600" b="1" dirty="0">
                <a:solidFill>
                  <a:srgbClr val="0061AF"/>
                </a:solidFill>
                <a:latin typeface="Arial" charset="0"/>
                <a:ea typeface="ＭＳ Ｐゴシック" charset="-128"/>
              </a:rPr>
              <a:t>Advanced Manufacturing</a:t>
            </a:r>
          </a:p>
          <a:p>
            <a:pPr marL="1257300" lvl="2" indent="-273050" algn="just">
              <a:spcBef>
                <a:spcPts val="600"/>
              </a:spcBef>
              <a:buFont typeface="Arial" charset="0"/>
              <a:buAutoNum type="arabicParenR"/>
              <a:defRPr/>
            </a:pPr>
            <a:r>
              <a:rPr lang="en-GB" altLang="x-none" sz="1600" b="1" dirty="0">
                <a:solidFill>
                  <a:srgbClr val="0061AF"/>
                </a:solidFill>
                <a:latin typeface="Arial" charset="0"/>
                <a:ea typeface="ＭＳ Ｐゴシック" charset="-128"/>
              </a:rPr>
              <a:t>Energy</a:t>
            </a:r>
          </a:p>
          <a:p>
            <a:pPr marL="1257300" lvl="2" indent="-273050" algn="just">
              <a:spcBef>
                <a:spcPts val="600"/>
              </a:spcBef>
              <a:buFont typeface="Arial" charset="0"/>
              <a:buAutoNum type="arabicParenR"/>
              <a:defRPr/>
            </a:pPr>
            <a:r>
              <a:rPr lang="en-GB" altLang="x-none" sz="1600" b="1" dirty="0">
                <a:solidFill>
                  <a:srgbClr val="0061AF"/>
                </a:solidFill>
                <a:latin typeface="Arial" charset="0"/>
                <a:ea typeface="ＭＳ Ｐゴシック" charset="-128"/>
              </a:rPr>
              <a:t>Biosciences and </a:t>
            </a:r>
            <a:r>
              <a:rPr lang="en-GB" altLang="x-none" sz="1600" b="1" dirty="0" smtClean="0">
                <a:solidFill>
                  <a:srgbClr val="0061AF"/>
                </a:solidFill>
                <a:latin typeface="Arial" charset="0"/>
                <a:ea typeface="ＭＳ Ｐゴシック" charset="-128"/>
              </a:rPr>
              <a:t>Health</a:t>
            </a:r>
          </a:p>
          <a:p>
            <a:pPr marL="1257300" lvl="2" indent="-273050" algn="just">
              <a:spcBef>
                <a:spcPts val="600"/>
              </a:spcBef>
              <a:buFont typeface="Arial" charset="0"/>
              <a:buAutoNum type="arabicParenR"/>
              <a:defRPr/>
            </a:pPr>
            <a:endParaRPr lang="en-GB" altLang="x-none" sz="1100" b="1" dirty="0">
              <a:solidFill>
                <a:srgbClr val="0061AF"/>
              </a:solidFill>
              <a:latin typeface="Arial" charset="0"/>
              <a:ea typeface="ＭＳ Ｐゴシック" charset="-128"/>
            </a:endParaRPr>
          </a:p>
          <a:p>
            <a:pPr lvl="1" algn="just">
              <a:spcBef>
                <a:spcPts val="600"/>
              </a:spcBef>
              <a:defRPr/>
            </a:pPr>
            <a:r>
              <a:rPr lang="en-GB" altLang="en-US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Joint Research Labs </a:t>
            </a:r>
            <a:endParaRPr lang="en-GB" altLang="en-US" sz="1800" b="1" dirty="0" smtClean="0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  <a:p>
            <a:pPr lvl="2" algn="just">
              <a:spcBef>
                <a:spcPts val="600"/>
              </a:spcBef>
              <a:buFont typeface="Arial" charset="0"/>
              <a:buChar char="•"/>
              <a:defRPr/>
            </a:pPr>
            <a:r>
              <a:rPr lang="en-GB" altLang="en-US" dirty="0">
                <a:latin typeface="Arial" charset="0"/>
                <a:ea typeface="ＭＳ Ｐゴシック" charset="-128"/>
                <a:cs typeface="Arial Narrow" charset="0"/>
              </a:rPr>
              <a:t>on Big </a:t>
            </a:r>
            <a:r>
              <a:rPr lang="en-GB" altLang="en-US" dirty="0" smtClean="0">
                <a:latin typeface="Arial" charset="0"/>
                <a:ea typeface="ＭＳ Ｐゴシック" charset="-128"/>
                <a:cs typeface="Arial Narrow" charset="0"/>
              </a:rPr>
              <a:t>Data (with </a:t>
            </a:r>
            <a:r>
              <a:rPr lang="en-GB" altLang="en-US" dirty="0" err="1" smtClean="0">
                <a:latin typeface="Arial" charset="0"/>
                <a:ea typeface="ＭＳ Ｐゴシック" charset="-128"/>
                <a:cs typeface="Arial Narrow" charset="0"/>
              </a:rPr>
              <a:t>Tecnalia</a:t>
            </a:r>
            <a:r>
              <a:rPr lang="en-GB" altLang="en-US" dirty="0">
                <a:latin typeface="Arial" charset="0"/>
                <a:ea typeface="ＭＳ Ｐゴシック" charset="-128"/>
                <a:cs typeface="Arial Narrow" charset="0"/>
              </a:rPr>
              <a:t> </a:t>
            </a:r>
            <a:r>
              <a:rPr lang="en-GB" altLang="en-US" dirty="0" smtClean="0">
                <a:latin typeface="Arial" charset="0"/>
                <a:ea typeface="ＭＳ Ｐゴシック" charset="-128"/>
                <a:cs typeface="Arial Narrow" charset="0"/>
              </a:rPr>
              <a:t>and UPV/EHU)</a:t>
            </a:r>
            <a:endParaRPr lang="en-GB" altLang="en-US" dirty="0">
              <a:latin typeface="Arial" charset="0"/>
              <a:ea typeface="ＭＳ Ｐゴシック" charset="-128"/>
              <a:cs typeface="Arial Narrow" charset="0"/>
            </a:endParaRPr>
          </a:p>
          <a:p>
            <a:pPr lvl="2" algn="just">
              <a:spcBef>
                <a:spcPts val="600"/>
              </a:spcBef>
              <a:buFont typeface="Arial" charset="0"/>
              <a:buChar char="•"/>
              <a:defRPr/>
            </a:pPr>
            <a:r>
              <a:rPr lang="en-GB" altLang="en-US" dirty="0">
                <a:latin typeface="Arial" charset="0"/>
                <a:ea typeface="ＭＳ Ｐゴシック" charset="-128"/>
                <a:cs typeface="Arial Narrow" charset="0"/>
              </a:rPr>
              <a:t>on Offshore Renewable </a:t>
            </a:r>
            <a:r>
              <a:rPr lang="en-GB" altLang="en-US" dirty="0" smtClean="0">
                <a:latin typeface="Arial" charset="0"/>
                <a:ea typeface="ＭＳ Ｐゴシック" charset="-128"/>
                <a:cs typeface="Arial Narrow" charset="0"/>
              </a:rPr>
              <a:t>Energy</a:t>
            </a:r>
            <a:endParaRPr lang="en-GB" altLang="en-US" dirty="0">
              <a:latin typeface="Arial" charset="0"/>
              <a:ea typeface="ＭＳ Ｐゴシック" charset="-128"/>
              <a:cs typeface="Arial Narrow" charset="0"/>
            </a:endParaRPr>
          </a:p>
          <a:p>
            <a:pPr lvl="2" algn="just">
              <a:spcBef>
                <a:spcPts val="600"/>
              </a:spcBef>
              <a:defRPr/>
            </a:pPr>
            <a:endParaRPr lang="en-GB" altLang="en-US" sz="1600" b="1" dirty="0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  <a:p>
            <a:pPr lvl="1" algn="just">
              <a:spcBef>
                <a:spcPts val="600"/>
              </a:spcBef>
              <a:defRPr/>
            </a:pPr>
            <a:r>
              <a:rPr lang="en-GB" altLang="en-US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Member of Committee</a:t>
            </a:r>
            <a:r>
              <a:rPr lang="en-GB" altLang="en-US" sz="1800" dirty="0">
                <a:latin typeface="Arial" charset="0"/>
                <a:ea typeface="ＭＳ Ｐゴシック" charset="-128"/>
                <a:cs typeface="Arial Narrow" charset="0"/>
              </a:rPr>
              <a:t> of the </a:t>
            </a:r>
            <a:r>
              <a:rPr lang="en-GB" altLang="en-US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BCSC – Basque Cybersecurity </a:t>
            </a:r>
            <a:r>
              <a:rPr lang="en-GB" altLang="en-US" sz="1800" b="1" dirty="0" err="1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Center</a:t>
            </a:r>
            <a:endParaRPr lang="en-GB" altLang="en-US" sz="1800" b="1" dirty="0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  <a:p>
            <a:pPr lvl="1" algn="just">
              <a:spcBef>
                <a:spcPts val="600"/>
              </a:spcBef>
              <a:defRPr/>
            </a:pPr>
            <a:endParaRPr lang="en-GB" altLang="en-US" sz="1800" b="1" dirty="0">
              <a:latin typeface="Arial Narrow" charset="0"/>
              <a:ea typeface="ＭＳ Ｐゴシック" charset="-128"/>
              <a:cs typeface="Arial Narrow" charset="0"/>
              <a:sym typeface="Arial Narrow" charset="0"/>
            </a:endParaRPr>
          </a:p>
          <a:p>
            <a:pPr lvl="1" algn="just">
              <a:spcBef>
                <a:spcPts val="600"/>
              </a:spcBef>
              <a:defRPr/>
            </a:pPr>
            <a:endParaRPr lang="en-GB" altLang="en-US" sz="1800" b="1" dirty="0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  <a:p>
            <a:pPr marL="342900" lvl="1" indent="-342900">
              <a:spcBef>
                <a:spcPts val="600"/>
              </a:spcBef>
              <a:buFontTx/>
              <a:buChar char="•"/>
              <a:defRPr/>
            </a:pPr>
            <a:endParaRPr lang="en-GB" altLang="x-none" b="1" dirty="0" smtClean="0">
              <a:latin typeface="Arial" charset="0"/>
              <a:ea typeface="ＭＳ Ｐゴシック" charset="-128"/>
              <a:sym typeface="Arial Narrow" charset="0"/>
            </a:endParaRPr>
          </a:p>
        </p:txBody>
      </p:sp>
      <p:pic>
        <p:nvPicPr>
          <p:cNvPr id="29699" name="Imagen 1" descr="Basque-Indusatry-logo-BI4-0-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636838"/>
            <a:ext cx="347345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950" y="5445125"/>
            <a:ext cx="5038725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*RIS3: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“Research and Innovation Strategies for Smart Specialization”</a:t>
            </a:r>
          </a:p>
        </p:txBody>
      </p:sp>
      <p:pic>
        <p:nvPicPr>
          <p:cNvPr id="2970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38" y="4221163"/>
            <a:ext cx="111918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946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911"/>
    </mc:Choice>
    <mc:Fallback>
      <p:transition spd="slow" advTm="8291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pPr>
              <a:defRPr/>
            </a:pPr>
            <a:r>
              <a:rPr lang="en-GB" altLang="x-none" dirty="0">
                <a:solidFill>
                  <a:srgbClr val="0061AF"/>
                </a:solidFill>
                <a:latin typeface="+mn-lt"/>
                <a:ea typeface="ＭＳ Ｐゴシック" charset="-128"/>
              </a:rPr>
              <a:t>Collaboration </a:t>
            </a:r>
            <a:r>
              <a:rPr lang="en-GB" altLang="x-none" dirty="0" smtClean="0">
                <a:solidFill>
                  <a:srgbClr val="0061AF"/>
                </a:solidFill>
                <a:latin typeface="+mn-lt"/>
                <a:ea typeface="ＭＳ Ｐゴシック" charset="-128"/>
              </a:rPr>
              <a:t>Models (cont.)</a:t>
            </a:r>
            <a:endParaRPr lang="en-GB" altLang="x-none" dirty="0">
              <a:solidFill>
                <a:srgbClr val="0061AF"/>
              </a:solidFill>
              <a:latin typeface="+mn-lt"/>
              <a:ea typeface="ＭＳ Ｐゴシック" charset="-128"/>
            </a:endParaRPr>
          </a:p>
        </p:txBody>
      </p:sp>
      <p:sp>
        <p:nvSpPr>
          <p:cNvPr id="31746" name="Marcador de contenido 2"/>
          <p:cNvSpPr>
            <a:spLocks noGrp="1"/>
          </p:cNvSpPr>
          <p:nvPr>
            <p:ph idx="1"/>
          </p:nvPr>
        </p:nvSpPr>
        <p:spPr>
          <a:xfrm>
            <a:off x="455613" y="1125538"/>
            <a:ext cx="8148637" cy="4518025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GB" altLang="en-US" sz="1800" b="1" dirty="0" smtClean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Collaborative </a:t>
            </a:r>
            <a:r>
              <a:rPr lang="en-GB" altLang="en-US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projects and agreements </a:t>
            </a:r>
            <a:r>
              <a:rPr lang="en-GB" altLang="en-US" sz="1600" dirty="0" smtClean="0"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(</a:t>
            </a:r>
            <a:r>
              <a:rPr lang="en-GB" altLang="en-US" sz="1600" dirty="0"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e.g.: external funding, grants, or contracts</a:t>
            </a:r>
            <a:r>
              <a:rPr lang="en-GB" altLang="en-US" sz="1600" dirty="0" smtClean="0"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)</a:t>
            </a:r>
            <a:endParaRPr lang="en-GB" altLang="en-US" sz="1600" dirty="0">
              <a:latin typeface="Arial" charset="0"/>
              <a:ea typeface="ＭＳ Ｐゴシック" charset="-128"/>
              <a:cs typeface="Arial Narrow" charset="0"/>
              <a:sym typeface="Arial Narrow" charset="0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GB" altLang="en-US" sz="1800" dirty="0"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BCAM researchers supervise </a:t>
            </a:r>
            <a:r>
              <a:rPr lang="en-GB" altLang="en-US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Master and PhD Thesis </a:t>
            </a:r>
            <a:r>
              <a:rPr lang="en-GB" altLang="en-US" sz="1800" dirty="0">
                <a:solidFill>
                  <a:srgbClr val="0D0D0D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in collaboration with companies (real-problems with mathematical solutions</a:t>
            </a:r>
            <a:r>
              <a:rPr lang="en-GB" altLang="en-US" sz="1800" dirty="0" smtClean="0">
                <a:solidFill>
                  <a:srgbClr val="0D0D0D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)</a:t>
            </a:r>
          </a:p>
          <a:p>
            <a:pPr algn="just">
              <a:spcBef>
                <a:spcPts val="600"/>
              </a:spcBef>
              <a:defRPr/>
            </a:pPr>
            <a:r>
              <a:rPr lang="en-GB" altLang="en-US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Joint positions</a:t>
            </a:r>
            <a:endParaRPr lang="en-GB" altLang="en-US" sz="1800" b="1" dirty="0">
              <a:solidFill>
                <a:srgbClr val="0061AF"/>
              </a:solidFill>
              <a:latin typeface="Arial Narrow" charset="0"/>
              <a:ea typeface="ＭＳ Ｐゴシック" charset="-128"/>
              <a:cs typeface="Arial Narrow" charset="0"/>
              <a:sym typeface="Arial Narrow" charset="0"/>
            </a:endParaRPr>
          </a:p>
          <a:p>
            <a:pPr lvl="1" algn="just">
              <a:spcBef>
                <a:spcPts val="600"/>
              </a:spcBef>
              <a:defRPr/>
            </a:pPr>
            <a:r>
              <a:rPr lang="en-GB" altLang="en-US" sz="1800" dirty="0"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Innovative formula for knowledge transfer</a:t>
            </a:r>
          </a:p>
          <a:p>
            <a:pPr lvl="1" algn="just">
              <a:spcBef>
                <a:spcPts val="600"/>
              </a:spcBef>
              <a:defRPr/>
            </a:pPr>
            <a:r>
              <a:rPr lang="en-GB" altLang="en-US" sz="1800" dirty="0">
                <a:solidFill>
                  <a:srgbClr val="000000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Research positions supported by BCAM and the company / research </a:t>
            </a:r>
            <a:r>
              <a:rPr lang="en-GB" altLang="en-US" sz="1800" dirty="0" err="1">
                <a:solidFill>
                  <a:srgbClr val="000000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center</a:t>
            </a:r>
            <a:r>
              <a:rPr lang="en-GB" altLang="en-US" sz="1800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:</a:t>
            </a:r>
          </a:p>
          <a:p>
            <a:pPr lvl="1" algn="just">
              <a:spcBef>
                <a:spcPts val="600"/>
              </a:spcBef>
              <a:defRPr/>
            </a:pPr>
            <a:endParaRPr lang="en-GB" altLang="en-US" sz="1800" dirty="0" smtClean="0">
              <a:solidFill>
                <a:srgbClr val="000000"/>
              </a:solidFill>
              <a:latin typeface="Arial" charset="0"/>
              <a:ea typeface="ＭＳ Ｐゴシック" charset="-128"/>
              <a:cs typeface="Arial Narrow" charset="0"/>
              <a:sym typeface="Arial Narrow" charset="0"/>
            </a:endParaRPr>
          </a:p>
          <a:p>
            <a:pPr lvl="1" algn="just">
              <a:spcBef>
                <a:spcPts val="600"/>
              </a:spcBef>
              <a:defRPr/>
            </a:pPr>
            <a:endParaRPr lang="en-GB" altLang="en-US" sz="1800" dirty="0">
              <a:solidFill>
                <a:srgbClr val="000000"/>
              </a:solidFill>
              <a:latin typeface="Arial" charset="0"/>
              <a:ea typeface="ＭＳ Ｐゴシック" charset="-128"/>
              <a:cs typeface="Arial Narrow" charset="0"/>
              <a:sym typeface="Arial Narrow" charset="0"/>
            </a:endParaRPr>
          </a:p>
          <a:p>
            <a:pPr lvl="1" algn="just">
              <a:spcBef>
                <a:spcPts val="600"/>
              </a:spcBef>
              <a:defRPr/>
            </a:pPr>
            <a:endParaRPr lang="en-GB" altLang="en-US" sz="1800" dirty="0" smtClean="0">
              <a:solidFill>
                <a:srgbClr val="000000"/>
              </a:solidFill>
              <a:latin typeface="Arial" charset="0"/>
              <a:ea typeface="ＭＳ Ｐゴシック" charset="-128"/>
              <a:cs typeface="Arial Narrow" charset="0"/>
              <a:sym typeface="Arial Narrow" charset="0"/>
            </a:endParaRPr>
          </a:p>
          <a:p>
            <a:pPr lvl="1" algn="just">
              <a:spcBef>
                <a:spcPts val="600"/>
              </a:spcBef>
              <a:defRPr/>
            </a:pPr>
            <a:endParaRPr lang="en-GB" altLang="en-US" sz="1800" dirty="0">
              <a:solidFill>
                <a:srgbClr val="000000"/>
              </a:solidFill>
              <a:latin typeface="Arial" charset="0"/>
              <a:ea typeface="ＭＳ Ｐゴシック" charset="-128"/>
              <a:cs typeface="Arial Narrow" charset="0"/>
              <a:sym typeface="Arial Narrow" charset="0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GB" altLang="en-US" sz="1800" b="1" dirty="0" smtClean="0">
                <a:solidFill>
                  <a:srgbClr val="0061AF"/>
                </a:solidFill>
                <a:latin typeface="+mj-lt"/>
                <a:ea typeface="ＭＳ Ｐゴシック" charset="-128"/>
                <a:cs typeface="Arial Narrow" charset="0"/>
                <a:sym typeface="Arial Narrow" charset="0"/>
              </a:rPr>
              <a:t>Training </a:t>
            </a:r>
            <a:r>
              <a:rPr lang="en-GB" altLang="en-US" sz="1800" b="1" dirty="0">
                <a:solidFill>
                  <a:srgbClr val="0061AF"/>
                </a:solidFill>
                <a:latin typeface="+mj-lt"/>
                <a:ea typeface="ＭＳ Ｐゴシック" charset="-128"/>
                <a:cs typeface="Arial Narrow" charset="0"/>
                <a:sym typeface="Arial Narrow" charset="0"/>
              </a:rPr>
              <a:t>courses for industrialists</a:t>
            </a:r>
          </a:p>
          <a:p>
            <a:pPr algn="just">
              <a:spcBef>
                <a:spcPts val="600"/>
              </a:spcBef>
              <a:defRPr/>
            </a:pPr>
            <a:endParaRPr lang="en-GB" altLang="en-US" sz="1800" dirty="0">
              <a:solidFill>
                <a:srgbClr val="0D0D0D"/>
              </a:solidFill>
              <a:latin typeface="Arial" charset="0"/>
              <a:ea typeface="ＭＳ Ｐゴシック" charset="-128"/>
              <a:cs typeface="Arial Narrow" charset="0"/>
              <a:sym typeface="Arial Narrow" charset="0"/>
            </a:endParaRPr>
          </a:p>
          <a:p>
            <a:pPr algn="just">
              <a:spcBef>
                <a:spcPts val="600"/>
              </a:spcBef>
              <a:defRPr/>
            </a:pPr>
            <a:endParaRPr lang="en-GB" altLang="en-US" sz="1800" dirty="0">
              <a:solidFill>
                <a:srgbClr val="0D0D0D"/>
              </a:solidFill>
              <a:latin typeface="Arial" charset="0"/>
              <a:ea typeface="ＭＳ Ｐゴシック" charset="-128"/>
              <a:cs typeface="Arial Narrow" charset="0"/>
              <a:sym typeface="Arial Narrow" charset="0"/>
            </a:endParaRPr>
          </a:p>
          <a:p>
            <a:pPr lvl="1" algn="just">
              <a:spcBef>
                <a:spcPts val="600"/>
              </a:spcBef>
              <a:buFontTx/>
              <a:buNone/>
              <a:defRPr/>
            </a:pPr>
            <a:endParaRPr lang="en-GB" altLang="en-US" sz="1800" b="1" dirty="0">
              <a:latin typeface="Arial" charset="0"/>
              <a:ea typeface="ＭＳ Ｐゴシック" charset="-128"/>
              <a:cs typeface="Arial Narrow" charset="0"/>
              <a:sym typeface="Arial Narrow" charset="0"/>
            </a:endParaRPr>
          </a:p>
        </p:txBody>
      </p:sp>
      <p:pic>
        <p:nvPicPr>
          <p:cNvPr id="30724" name="Picture 4" descr="ttp://train-itn.eu/wp-content/uploads/2016/10/CIC_Logo-1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" b="24330"/>
          <a:stretch/>
        </p:blipFill>
        <p:spPr bwMode="auto">
          <a:xfrm>
            <a:off x="7020074" y="3973305"/>
            <a:ext cx="158417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 descr="ttp://www.echord.info/file/Attachments/wikis/website/tecnalia-france/Tecnalia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22" y="4005064"/>
            <a:ext cx="2273709" cy="73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0" name="Picture 10" descr="ttp://www.bcbl.eu/participa/img/logobcb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317" y="3749501"/>
            <a:ext cx="1510975" cy="125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2" name="Picture 12" descr="ttp://www.cicenergigune.com/visita-virtual/images/logo_CI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51" y="3880319"/>
            <a:ext cx="1627584" cy="83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25"/>
    </mc:Choice>
    <mc:Fallback>
      <p:transition spd="slow" advTm="62025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pPr>
              <a:defRPr/>
            </a:pPr>
            <a:r>
              <a:rPr lang="en-GB" altLang="x-none" sz="2400" dirty="0" smtClean="0">
                <a:solidFill>
                  <a:srgbClr val="0061AF"/>
                </a:solidFill>
                <a:latin typeface="+mn-lt"/>
                <a:ea typeface="ＭＳ Ｐゴシック" charset="-128"/>
              </a:rPr>
              <a:t>ESGI - European </a:t>
            </a:r>
            <a:r>
              <a:rPr lang="en-GB" altLang="x-none" sz="2400" dirty="0">
                <a:solidFill>
                  <a:srgbClr val="0061AF"/>
                </a:solidFill>
                <a:latin typeface="+mn-lt"/>
                <a:ea typeface="ＭＳ Ｐゴシック" charset="-128"/>
              </a:rPr>
              <a:t>Study Group with Industry</a:t>
            </a:r>
          </a:p>
        </p:txBody>
      </p:sp>
      <p:pic>
        <p:nvPicPr>
          <p:cNvPr id="31746" name="Imagen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200150"/>
            <a:ext cx="3168650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Box 2"/>
          <p:cNvSpPr txBox="1">
            <a:spLocks noChangeArrowheads="1"/>
          </p:cNvSpPr>
          <p:nvPr/>
        </p:nvSpPr>
        <p:spPr bwMode="auto">
          <a:xfrm>
            <a:off x="3924300" y="1484313"/>
            <a:ext cx="4773613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2pPr>
            <a:lvl3pPr marL="1143000" indent="-228600">
              <a:spcBef>
                <a:spcPct val="200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en-GB" altLang="en-US" sz="1800" dirty="0">
                <a:latin typeface="Arial" charset="0"/>
              </a:rPr>
              <a:t>Starting in </a:t>
            </a:r>
            <a:r>
              <a:rPr lang="en-GB" altLang="en-US" sz="1800" b="1" dirty="0">
                <a:solidFill>
                  <a:srgbClr val="0070C0"/>
                </a:solidFill>
                <a:latin typeface="Arial" charset="0"/>
              </a:rPr>
              <a:t>Oxford in 1968</a:t>
            </a:r>
            <a:r>
              <a:rPr lang="en-GB" altLang="en-US" sz="1800" dirty="0">
                <a:latin typeface="Arial" charset="0"/>
              </a:rPr>
              <a:t>.</a:t>
            </a:r>
          </a:p>
          <a:p>
            <a:pPr algn="just" eaLnBrk="1" hangingPunct="1">
              <a:spcBef>
                <a:spcPct val="0"/>
              </a:spcBef>
            </a:pPr>
            <a:endParaRPr lang="en-GB" altLang="en-US" sz="1800" dirty="0">
              <a:latin typeface="Arial" charset="0"/>
            </a:endParaRPr>
          </a:p>
          <a:p>
            <a:pPr algn="just" eaLnBrk="1" hangingPunct="1">
              <a:spcBef>
                <a:spcPct val="0"/>
              </a:spcBef>
            </a:pPr>
            <a:r>
              <a:rPr lang="en-GB" altLang="en-US" sz="1800" dirty="0">
                <a:latin typeface="Arial" charset="0"/>
              </a:rPr>
              <a:t>131</a:t>
            </a:r>
            <a:r>
              <a:rPr lang="en-GB" altLang="en-US" sz="1800" baseline="30000" dirty="0">
                <a:latin typeface="Arial" charset="0"/>
              </a:rPr>
              <a:t>st</a:t>
            </a:r>
            <a:r>
              <a:rPr lang="en-GB" altLang="en-US" sz="1800" dirty="0">
                <a:latin typeface="Arial" charset="0"/>
              </a:rPr>
              <a:t> edition held in Bilbao 15-19 May 2017</a:t>
            </a:r>
          </a:p>
          <a:p>
            <a:pPr algn="just" eaLnBrk="1" hangingPunct="1">
              <a:spcBef>
                <a:spcPct val="0"/>
              </a:spcBef>
            </a:pPr>
            <a:endParaRPr lang="en-GB" altLang="en-US" sz="1800" dirty="0">
              <a:latin typeface="Arial" charset="0"/>
            </a:endParaRPr>
          </a:p>
          <a:p>
            <a:pPr algn="just" eaLnBrk="1" hangingPunct="1">
              <a:spcBef>
                <a:spcPct val="0"/>
              </a:spcBef>
            </a:pPr>
            <a:r>
              <a:rPr lang="en-GB" altLang="en-US" sz="1800" dirty="0">
                <a:latin typeface="Arial" charset="0"/>
              </a:rPr>
              <a:t>ESGIs are internationally recognized as problem-solving forums for knowledge transfer. </a:t>
            </a:r>
          </a:p>
          <a:p>
            <a:pPr algn="just" eaLnBrk="1" hangingPunct="1">
              <a:spcBef>
                <a:spcPct val="0"/>
              </a:spcBef>
            </a:pPr>
            <a:endParaRPr lang="en-GB" altLang="en-US" sz="1800" dirty="0">
              <a:latin typeface="Arial" charset="0"/>
            </a:endParaRPr>
          </a:p>
          <a:p>
            <a:pPr algn="just" eaLnBrk="1" hangingPunct="1">
              <a:spcBef>
                <a:spcPct val="0"/>
              </a:spcBef>
            </a:pPr>
            <a:r>
              <a:rPr lang="en-GB" altLang="en-US" sz="1800" dirty="0">
                <a:latin typeface="Arial" charset="0"/>
              </a:rPr>
              <a:t>Industrialists bring a problem to one of these week-long brainstorming workshops that are attended by a group of mathematicians with varied expertise.</a:t>
            </a:r>
          </a:p>
          <a:p>
            <a:pPr eaLnBrk="1" hangingPunct="1">
              <a:spcBef>
                <a:spcPct val="0"/>
              </a:spcBef>
            </a:pPr>
            <a:endParaRPr lang="en-US" altLang="en-US" sz="1800" dirty="0"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 sz="1800" dirty="0"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40"/>
    </mc:Choice>
    <mc:Fallback>
      <p:transition spd="slow" advTm="5704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pPr>
              <a:defRPr/>
            </a:pPr>
            <a:r>
              <a:rPr lang="en-GB" altLang="x-none" dirty="0" smtClean="0">
                <a:solidFill>
                  <a:srgbClr val="0061AF"/>
                </a:solidFill>
                <a:latin typeface="+mj-lt"/>
                <a:ea typeface="ＭＳ Ｐゴシック" charset="-128"/>
              </a:rPr>
              <a:t>Dissemination Activities</a:t>
            </a:r>
            <a:endParaRPr lang="en-GB" altLang="x-none" dirty="0">
              <a:solidFill>
                <a:srgbClr val="0061AF"/>
              </a:solidFill>
              <a:latin typeface="+mj-lt"/>
              <a:ea typeface="ＭＳ Ｐゴシック" charset="-128"/>
            </a:endParaRPr>
          </a:p>
        </p:txBody>
      </p:sp>
      <p:sp>
        <p:nvSpPr>
          <p:cNvPr id="33794" name="Marcador de contenido 2"/>
          <p:cNvSpPr>
            <a:spLocks noGrp="1"/>
          </p:cNvSpPr>
          <p:nvPr>
            <p:ph idx="1"/>
          </p:nvPr>
        </p:nvSpPr>
        <p:spPr>
          <a:xfrm>
            <a:off x="457200" y="1268413"/>
            <a:ext cx="4330700" cy="4598987"/>
          </a:xfrm>
        </p:spPr>
        <p:txBody>
          <a:bodyPr/>
          <a:lstStyle/>
          <a:p>
            <a:pPr marL="360363" lvl="1" indent="-360363" algn="just">
              <a:spcBef>
                <a:spcPts val="600"/>
              </a:spcBef>
              <a:buFontTx/>
              <a:buAutoNum type="arabicPeriod"/>
            </a:pPr>
            <a:r>
              <a:rPr lang="en-GB" altLang="en-US" sz="1800" b="1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Specialized workshops, seminars and courses for researchers</a:t>
            </a:r>
          </a:p>
          <a:p>
            <a:pPr marL="360363" indent="-360363">
              <a:buFontTx/>
              <a:buAutoNum type="arabicPeriod"/>
            </a:pPr>
            <a:endParaRPr lang="en-GB" altLang="en-US" sz="1800" b="1">
              <a:latin typeface="Arial" charset="0"/>
              <a:ea typeface="ＭＳ Ｐゴシック" charset="-128"/>
              <a:cs typeface="Arial Narrow" charset="0"/>
            </a:endParaRPr>
          </a:p>
          <a:p>
            <a:pPr marL="360363" indent="-360363">
              <a:buFontTx/>
              <a:buAutoNum type="arabicPeriod" startAt="2"/>
            </a:pPr>
            <a:r>
              <a:rPr lang="en-GB" altLang="en-US" sz="1800" b="1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Joint workshops with industry and health sector</a:t>
            </a:r>
          </a:p>
          <a:p>
            <a:pPr marL="360363" indent="-360363">
              <a:buFontTx/>
              <a:buAutoNum type="arabicPeriod" startAt="2"/>
            </a:pPr>
            <a:endParaRPr lang="en-GB" altLang="en-US" sz="1800" b="1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  <a:p>
            <a:pPr marL="360363" lvl="1" indent="-360363"/>
            <a:r>
              <a:rPr lang="en-GB" altLang="en-US" sz="1400">
                <a:latin typeface="Arial" charset="0"/>
                <a:ea typeface="ＭＳ Ｐゴシック" charset="-128"/>
                <a:cs typeface="Arial Narrow" charset="0"/>
              </a:rPr>
              <a:t>Numerical Resolution of Inverse Problems</a:t>
            </a:r>
            <a:endParaRPr lang="en-US" altLang="en-US" sz="1400">
              <a:latin typeface="Arial" charset="0"/>
              <a:ea typeface="ＭＳ Ｐゴシック" charset="-128"/>
              <a:cs typeface="Arial Narrow" charset="0"/>
            </a:endParaRPr>
          </a:p>
          <a:p>
            <a:pPr marL="360363" lvl="1" indent="-360363"/>
            <a:r>
              <a:rPr lang="en-GB" altLang="en-US" sz="1400">
                <a:latin typeface="Arial" charset="0"/>
                <a:ea typeface="ＭＳ Ｐゴシック" charset="-128"/>
                <a:cs typeface="Arial Narrow" charset="0"/>
              </a:rPr>
              <a:t>QBIO – Workshop on Quantitative Biomedicine for Health and Disease</a:t>
            </a:r>
            <a:endParaRPr lang="en-US" altLang="en-US" sz="1400">
              <a:latin typeface="Arial" charset="0"/>
              <a:ea typeface="ＭＳ Ｐゴシック" charset="-128"/>
              <a:cs typeface="Arial Narrow" charset="0"/>
            </a:endParaRPr>
          </a:p>
          <a:p>
            <a:pPr marL="360363" lvl="1" indent="-360363"/>
            <a:r>
              <a:rPr lang="en-GB" altLang="en-US" sz="1400">
                <a:latin typeface="Arial" charset="0"/>
                <a:ea typeface="ＭＳ Ｐゴシック" charset="-128"/>
                <a:cs typeface="Arial Narrow" charset="0"/>
              </a:rPr>
              <a:t>Bilbao meeting on Analysis and PDEs</a:t>
            </a:r>
            <a:endParaRPr lang="en-US" altLang="en-US" sz="1400">
              <a:latin typeface="Arial" charset="0"/>
              <a:ea typeface="ＭＳ Ｐゴシック" charset="-128"/>
              <a:cs typeface="Arial Narrow" charset="0"/>
            </a:endParaRPr>
          </a:p>
          <a:p>
            <a:pPr marL="360363" lvl="1" indent="-360363"/>
            <a:r>
              <a:rPr lang="en-GB" altLang="en-US" sz="1400">
                <a:latin typeface="Arial" charset="0"/>
                <a:ea typeface="ＭＳ Ｐゴシック" charset="-128"/>
                <a:cs typeface="Arial Narrow" charset="0"/>
              </a:rPr>
              <a:t>Fractional Calculus, Probability and Non-Local Operators: Applications and Recent Developments</a:t>
            </a:r>
            <a:endParaRPr lang="en-US" altLang="en-US" sz="1400">
              <a:latin typeface="Arial" charset="0"/>
              <a:ea typeface="ＭＳ Ｐゴシック" charset="-128"/>
              <a:cs typeface="Arial Narrow" charset="0"/>
            </a:endParaRPr>
          </a:p>
          <a:p>
            <a:pPr marL="360363" lvl="1" indent="-360363"/>
            <a:r>
              <a:rPr lang="en-GB" altLang="en-US" sz="1400">
                <a:latin typeface="Arial" charset="0"/>
                <a:ea typeface="ＭＳ Ｐゴシック" charset="-128"/>
                <a:cs typeface="Arial Narrow" charset="0"/>
              </a:rPr>
              <a:t>BiDAS – Bilbao Data Science Workshop</a:t>
            </a:r>
            <a:endParaRPr lang="en-US" altLang="en-US" sz="1400">
              <a:latin typeface="Arial" charset="0"/>
              <a:ea typeface="ＭＳ Ｐゴシック" charset="-128"/>
              <a:cs typeface="Arial Narrow" charset="0"/>
            </a:endParaRPr>
          </a:p>
          <a:p>
            <a:pPr marL="360363" lvl="1" indent="-360363"/>
            <a:r>
              <a:rPr lang="en-GB" altLang="en-US" sz="1400">
                <a:latin typeface="Arial" charset="0"/>
                <a:ea typeface="ＭＳ Ｐゴシック" charset="-128"/>
                <a:cs typeface="Arial Narrow" charset="0"/>
              </a:rPr>
              <a:t>Workshop on Nonlinear Dynamics in Biological Systems</a:t>
            </a:r>
            <a:endParaRPr lang="en-GB" altLang="en-US" sz="1400" b="1">
              <a:latin typeface="Arial" charset="0"/>
              <a:ea typeface="ＭＳ Ｐゴシック" charset="-128"/>
              <a:cs typeface="Arial Narrow" charset="0"/>
            </a:endParaRPr>
          </a:p>
          <a:p>
            <a:pPr marL="360363" lvl="1" indent="-360363" algn="just">
              <a:spcBef>
                <a:spcPts val="600"/>
              </a:spcBef>
              <a:buFontTx/>
              <a:buNone/>
            </a:pPr>
            <a:endParaRPr lang="en-US" altLang="en-US" sz="1800">
              <a:latin typeface="Arial" charset="0"/>
              <a:ea typeface="ＭＳ Ｐゴシック" charset="-128"/>
              <a:cs typeface="Arial Narrow" charset="0"/>
            </a:endParaRPr>
          </a:p>
        </p:txBody>
      </p:sp>
      <p:pic>
        <p:nvPicPr>
          <p:cNvPr id="33795" name="Imagen 7" descr="Matemozioa2015_post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888" y="115888"/>
            <a:ext cx="2714625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Imagen 9" descr="poster_qbio20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341438"/>
            <a:ext cx="432117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Imagen 4" descr="DataScience201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82"/>
          <a:stretch>
            <a:fillRect/>
          </a:stretch>
        </p:blipFill>
        <p:spPr bwMode="auto">
          <a:xfrm>
            <a:off x="6415088" y="2997200"/>
            <a:ext cx="2765425" cy="260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18"/>
    </mc:Choice>
    <mc:Fallback>
      <p:transition spd="slow" advTm="20018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pPr>
              <a:defRPr/>
            </a:pPr>
            <a:r>
              <a:rPr lang="en-GB" altLang="x-none" dirty="0" smtClean="0">
                <a:solidFill>
                  <a:srgbClr val="0061AF"/>
                </a:solidFill>
                <a:latin typeface="+mj-lt"/>
                <a:ea typeface="ＭＳ Ｐゴシック" charset="-128"/>
              </a:rPr>
              <a:t>Dissemination Activities</a:t>
            </a:r>
            <a:endParaRPr lang="en-GB" altLang="x-none" dirty="0">
              <a:solidFill>
                <a:srgbClr val="0061AF"/>
              </a:solidFill>
              <a:latin typeface="+mj-lt"/>
              <a:ea typeface="ＭＳ Ｐゴシック" charset="-128"/>
            </a:endParaRPr>
          </a:p>
        </p:txBody>
      </p:sp>
      <p:sp>
        <p:nvSpPr>
          <p:cNvPr id="32770" name="Marcador de contenido 2"/>
          <p:cNvSpPr>
            <a:spLocks noGrp="1"/>
          </p:cNvSpPr>
          <p:nvPr>
            <p:ph idx="1"/>
          </p:nvPr>
        </p:nvSpPr>
        <p:spPr>
          <a:xfrm>
            <a:off x="457200" y="1268413"/>
            <a:ext cx="8240713" cy="4598987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GB" altLang="en-US" sz="1800" b="1" dirty="0" smtClean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3.  Dissemination </a:t>
            </a:r>
            <a:r>
              <a:rPr lang="en-GB" altLang="en-US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for the general public about Mathematics interacting with culture</a:t>
            </a:r>
          </a:p>
          <a:p>
            <a:pPr marL="360363" indent="-360363">
              <a:buFontTx/>
              <a:buAutoNum type="arabicPeriod" startAt="2"/>
              <a:defRPr/>
            </a:pPr>
            <a:endParaRPr lang="en-GB" altLang="en-US" sz="1800" b="1" dirty="0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</p:txBody>
      </p:sp>
      <p:pic>
        <p:nvPicPr>
          <p:cNvPr id="34819" name="Picture 2" descr="Image result for matematicas de la vida cotidiana bidebarrie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8" y="2349500"/>
            <a:ext cx="3654425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2663825"/>
            <a:ext cx="25463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913" y="4102100"/>
            <a:ext cx="28797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61"/>
    </mc:Choice>
    <mc:Fallback>
      <p:transition spd="slow" advTm="1426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pPr>
              <a:defRPr/>
            </a:pPr>
            <a:r>
              <a:rPr lang="en-GB" altLang="x-none" dirty="0" smtClean="0">
                <a:solidFill>
                  <a:srgbClr val="0061AF"/>
                </a:solidFill>
                <a:latin typeface="+mj-lt"/>
                <a:ea typeface="ＭＳ Ｐゴシック" charset="-128"/>
              </a:rPr>
              <a:t>Dissemination Activities</a:t>
            </a:r>
            <a:endParaRPr lang="en-GB" altLang="x-none" dirty="0">
              <a:solidFill>
                <a:srgbClr val="0061AF"/>
              </a:solidFill>
              <a:latin typeface="+mj-lt"/>
              <a:ea typeface="ＭＳ Ｐゴシック" charset="-128"/>
            </a:endParaRPr>
          </a:p>
        </p:txBody>
      </p:sp>
      <p:sp>
        <p:nvSpPr>
          <p:cNvPr id="32770" name="Marcador de contenido 2"/>
          <p:cNvSpPr>
            <a:spLocks noGrp="1"/>
          </p:cNvSpPr>
          <p:nvPr>
            <p:ph idx="1"/>
          </p:nvPr>
        </p:nvSpPr>
        <p:spPr>
          <a:xfrm>
            <a:off x="457200" y="1268413"/>
            <a:ext cx="7570788" cy="47942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GB" altLang="en-US" sz="1800" b="1" dirty="0" smtClean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4. Promote </a:t>
            </a:r>
            <a:r>
              <a:rPr lang="en-GB" altLang="en-US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scientific vocation and gender </a:t>
            </a:r>
            <a:r>
              <a:rPr lang="en-GB" altLang="en-US" sz="1800" b="1" dirty="0" smtClean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balance</a:t>
            </a:r>
          </a:p>
          <a:p>
            <a:pPr marL="0" indent="0">
              <a:buFontTx/>
              <a:buNone/>
              <a:defRPr/>
            </a:pPr>
            <a:endParaRPr lang="en-GB" altLang="en-US" sz="1800" b="1" dirty="0" smtClean="0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  <a:p>
            <a:pPr marL="0" indent="0">
              <a:buFontTx/>
              <a:buNone/>
              <a:defRPr/>
            </a:pPr>
            <a:endParaRPr lang="en-GB" altLang="en-US" sz="1800" b="1" dirty="0" smtClean="0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  <a:p>
            <a:pPr marL="360363" indent="-360363">
              <a:buFontTx/>
              <a:buAutoNum type="arabicPeriod" startAt="2"/>
              <a:defRPr/>
            </a:pPr>
            <a:endParaRPr lang="en-GB" altLang="en-US" sz="1800" b="1" dirty="0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  <a:p>
            <a:pPr marL="360363" indent="-360363">
              <a:buFontTx/>
              <a:buAutoNum type="arabicPeriod" startAt="2"/>
              <a:defRPr/>
            </a:pPr>
            <a:endParaRPr lang="en-GB" altLang="en-US" sz="1800" b="1" dirty="0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</p:txBody>
      </p:sp>
      <p:pic>
        <p:nvPicPr>
          <p:cNvPr id="35843" name="Imagen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1990725"/>
            <a:ext cx="1565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Box 1"/>
          <p:cNvSpPr txBox="1">
            <a:spLocks noChangeArrowheads="1"/>
          </p:cNvSpPr>
          <p:nvPr/>
        </p:nvSpPr>
        <p:spPr bwMode="auto">
          <a:xfrm>
            <a:off x="3241675" y="2090738"/>
            <a:ext cx="26257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2pPr>
            <a:lvl3pPr marL="1143000" indent="-228600">
              <a:spcBef>
                <a:spcPct val="200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charset="0"/>
              </a:rPr>
              <a:t>“Inspire young girls in Science and Technology” </a:t>
            </a:r>
          </a:p>
        </p:txBody>
      </p:sp>
      <p:pic>
        <p:nvPicPr>
          <p:cNvPr id="3584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7" t="6161" r="35825" b="7645"/>
          <a:stretch>
            <a:fillRect/>
          </a:stretch>
        </p:blipFill>
        <p:spPr bwMode="auto">
          <a:xfrm>
            <a:off x="6007100" y="2944813"/>
            <a:ext cx="2020888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3257550"/>
            <a:ext cx="19050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TextBox 3"/>
          <p:cNvSpPr txBox="1">
            <a:spLocks noChangeArrowheads="1"/>
          </p:cNvSpPr>
          <p:nvPr/>
        </p:nvSpPr>
        <p:spPr bwMode="auto">
          <a:xfrm>
            <a:off x="3241675" y="2917825"/>
            <a:ext cx="26257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2pPr>
            <a:lvl3pPr marL="1143000" indent="-228600">
              <a:spcBef>
                <a:spcPct val="200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charset="0"/>
              </a:rPr>
              <a:t>Young students with high capacities visit BCAM in order to explore in depth the role of researchers in our daily lives.</a:t>
            </a:r>
            <a:endParaRPr lang="en-US" altLang="en-US" sz="1600">
              <a:latin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35848" name="Rectangle 1"/>
          <p:cNvSpPr>
            <a:spLocks noChangeArrowheads="1"/>
          </p:cNvSpPr>
          <p:nvPr/>
        </p:nvSpPr>
        <p:spPr bwMode="auto">
          <a:xfrm>
            <a:off x="3316288" y="4565650"/>
            <a:ext cx="240823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GB" altLang="en-US" sz="1600"/>
              <a:t>training</a:t>
            </a:r>
          </a:p>
          <a:p>
            <a:r>
              <a:rPr lang="en-GB" altLang="en-US" sz="1600"/>
              <a:t>and technical advice</a:t>
            </a:r>
            <a:endParaRPr lang="en-GB" altLang="en-US" sz="1600" b="1">
              <a:solidFill>
                <a:srgbClr val="0061AF"/>
              </a:solidFill>
            </a:endParaRPr>
          </a:p>
        </p:txBody>
      </p:sp>
      <p:pic>
        <p:nvPicPr>
          <p:cNvPr id="35849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63" y="4365625"/>
            <a:ext cx="1965325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0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8" y="4484688"/>
            <a:ext cx="193675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26"/>
    </mc:Choice>
    <mc:Fallback>
      <p:transition spd="slow" advTm="1992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r>
              <a:rPr lang="en-GB" altLang="en-US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Success Stories with Industry</a:t>
            </a:r>
            <a:endParaRPr lang="es-ES" altLang="en-US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23850" y="1196975"/>
          <a:ext cx="8496300" cy="4414838"/>
        </p:xfrm>
        <a:graphic>
          <a:graphicData uri="http://schemas.openxmlformats.org/drawingml/2006/table">
            <a:tbl>
              <a:tblPr/>
              <a:tblGrid>
                <a:gridCol w="2284413"/>
                <a:gridCol w="6211887"/>
              </a:tblGrid>
              <a:tr h="1554163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0" indent="-285750"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GB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Project: </a:t>
                      </a:r>
                      <a:r>
                        <a:rPr kumimoji="0" lang="en-GB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1A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Computational modelling for cardiac radiofrequency ablation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61AF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GB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Goal: </a:t>
                      </a:r>
                      <a:r>
                        <a:rPr kumimoji="0" lang="en-GB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Explore if the optical information recorded would predict the size and quality of the thermal lesion created in the cardiac tissue.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GB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Success indicator: </a:t>
                      </a:r>
                      <a:r>
                        <a:rPr kumimoji="0" lang="en-GB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Better understanding of biophysics and more accurate diagnosis of cardiac tissue.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0675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0" indent="-285750"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6871" name="Picture 26" descr="http://www.markify.com/images/ctm/originals/0106102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51013"/>
            <a:ext cx="18510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2738438"/>
            <a:ext cx="68643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3" name="TextBox 2"/>
          <p:cNvSpPr txBox="1">
            <a:spLocks noChangeArrowheads="1"/>
          </p:cNvSpPr>
          <p:nvPr/>
        </p:nvSpPr>
        <p:spPr bwMode="auto">
          <a:xfrm>
            <a:off x="517525" y="5229225"/>
            <a:ext cx="81581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2pPr>
            <a:lvl3pPr marL="1143000" indent="-228600">
              <a:spcBef>
                <a:spcPct val="200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charset="0"/>
              </a:rPr>
              <a:t>Research article: </a:t>
            </a:r>
            <a:r>
              <a:rPr lang="en-US" altLang="en-US" sz="1200">
                <a:latin typeface="Arial" charset="0"/>
              </a:rPr>
              <a:t>“Computational Modeling of Open-Irrigated Electrodes for Radiofrequency Cardiac Ablation Including Blood Motion-Saline Flow Interaction” </a:t>
            </a:r>
            <a:r>
              <a:rPr lang="en-US" altLang="en-US" sz="1200" b="1" i="1">
                <a:latin typeface="Arial" charset="0"/>
              </a:rPr>
              <a:t>Plos ONE (2017)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31"/>
    </mc:Choice>
    <mc:Fallback>
      <p:transition spd="slow" advTm="5753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r>
              <a:rPr lang="en-GB" altLang="en-US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Success Stories with Industry</a:t>
            </a:r>
            <a:endParaRPr lang="es-ES" altLang="en-US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95288" y="1196975"/>
          <a:ext cx="8424862" cy="4778375"/>
        </p:xfrm>
        <a:graphic>
          <a:graphicData uri="http://schemas.openxmlformats.org/drawingml/2006/table">
            <a:tbl>
              <a:tblPr/>
              <a:tblGrid>
                <a:gridCol w="2303462"/>
                <a:gridCol w="6121400"/>
              </a:tblGrid>
              <a:tr h="1798638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0" indent="-285750"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GB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sym typeface="Arial Narrow" charset="0"/>
                        </a:rPr>
                        <a:t>Project: </a:t>
                      </a:r>
                      <a:r>
                        <a:rPr kumimoji="0" lang="en-GB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Statistical analysis of SeniorGrowth assessment tool for Quality of Life of senior people</a:t>
                      </a: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GB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Goal: One of the objectives was to build a predictive model that links specific care actions with corresponding risks and conditions. In addition, Quality of Life statistical models with benchmark comparisons were built.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GB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Success indicator: International private funding.</a:t>
                      </a:r>
                    </a:p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79737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0" indent="-285750"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7895" name="Imagen 6" descr="Macintosh HD:Users:agonzalez:Desktop:Screen shot 2016-05-31 at 9.27.42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84313"/>
            <a:ext cx="20161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2852738"/>
            <a:ext cx="3178175" cy="262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7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860675"/>
            <a:ext cx="3716337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30"/>
    </mc:Choice>
    <mc:Fallback>
      <p:transition spd="slow" advTm="3193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r>
              <a:rPr lang="en-GB" altLang="en-US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Success Stories with Industry</a:t>
            </a:r>
            <a:endParaRPr lang="es-ES" altLang="en-US" dirty="0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096473"/>
              </p:ext>
            </p:extLst>
          </p:nvPr>
        </p:nvGraphicFramePr>
        <p:xfrm>
          <a:off x="451708" y="1008855"/>
          <a:ext cx="8424862" cy="1941514"/>
        </p:xfrm>
        <a:graphic>
          <a:graphicData uri="http://schemas.openxmlformats.org/drawingml/2006/table">
            <a:tbl>
              <a:tblPr/>
              <a:tblGrid>
                <a:gridCol w="2303462"/>
                <a:gridCol w="6121400"/>
              </a:tblGrid>
              <a:tr h="335285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0" indent="-285750"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6228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0" indent="-285750"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GB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Project: </a:t>
                      </a:r>
                      <a:r>
                        <a:rPr kumimoji="0" lang="en-GB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Analysis of oil price market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GB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Goal: Adjustments in the pricing policy considering probabilistic approaches and scenario analysis. Efficient support for decision making and risk analysis.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GB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Success indicator: Better understanding of the market data </a:t>
                      </a:r>
                      <a:r>
                        <a:rPr kumimoji="0" lang="en-GB" altLang="x-none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for decision making.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8919" name="Imagen 7" descr="AVIA_logo-col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09" y="1268760"/>
            <a:ext cx="1330325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764556"/>
            <a:ext cx="3671888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1" name="Picture 2" descr="ttps://avia-international.com/uploads/images/content_images/tankstellen/1_9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04" y="3284984"/>
            <a:ext cx="311686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25"/>
    </mc:Choice>
    <mc:Fallback>
      <p:transition spd="slow" advTm="20125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title"/>
          </p:nvPr>
        </p:nvSpPr>
        <p:spPr>
          <a:xfrm>
            <a:off x="468313" y="174625"/>
            <a:ext cx="8229600" cy="9366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x-none" dirty="0" smtClean="0">
                <a:solidFill>
                  <a:srgbClr val="0070C0"/>
                </a:solidFill>
                <a:latin typeface="+mj-lt"/>
                <a:ea typeface="ＭＳ Ｐゴシック" charset="-128"/>
              </a:rPr>
              <a:t>Outline</a:t>
            </a:r>
            <a:endParaRPr lang="en-US" altLang="x-none" dirty="0">
              <a:solidFill>
                <a:srgbClr val="0070C0"/>
              </a:solidFill>
              <a:latin typeface="+mj-lt"/>
              <a:ea typeface="ＭＳ Ｐゴシック" charset="-128"/>
            </a:endParaRPr>
          </a:p>
        </p:txBody>
      </p:sp>
      <p:sp>
        <p:nvSpPr>
          <p:cNvPr id="17410" name="Rectangle 6"/>
          <p:cNvSpPr>
            <a:spLocks noGrp="1" noChangeArrowheads="1"/>
          </p:cNvSpPr>
          <p:nvPr>
            <p:ph idx="1"/>
          </p:nvPr>
        </p:nvSpPr>
        <p:spPr>
          <a:xfrm>
            <a:off x="442913" y="1628775"/>
            <a:ext cx="8280400" cy="34559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es-ES" altLang="en-US" sz="2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BCAM</a:t>
            </a:r>
            <a:endParaRPr lang="en-GB" altLang="en-US" sz="2800" b="1" dirty="0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GB" altLang="en-US" sz="2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Knowledge Transfer Unit</a:t>
            </a:r>
          </a:p>
          <a:p>
            <a:pPr algn="just" eaLnBrk="1" hangingPunct="1">
              <a:lnSpc>
                <a:spcPct val="150000"/>
              </a:lnSpc>
            </a:pPr>
            <a:r>
              <a:rPr lang="en-GB" altLang="en-US" sz="2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Collaboration Models</a:t>
            </a:r>
          </a:p>
          <a:p>
            <a:pPr algn="just" eaLnBrk="1" hangingPunct="1">
              <a:lnSpc>
                <a:spcPct val="150000"/>
              </a:lnSpc>
            </a:pPr>
            <a:r>
              <a:rPr lang="en-GB" altLang="en-US" sz="2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Success Stories with Industry</a:t>
            </a:r>
            <a:endParaRPr lang="en-GB" altLang="en-US" sz="1800" b="1" dirty="0">
              <a:solidFill>
                <a:srgbClr val="4D4D4D"/>
              </a:solidFill>
              <a:latin typeface="Arial" charset="0"/>
              <a:ea typeface="ＭＳ Ｐゴシック" charset="-128"/>
              <a:cs typeface="Arial Narrow" charset="0"/>
            </a:endParaRPr>
          </a:p>
          <a:p>
            <a:pPr algn="just" eaLnBrk="1" hangingPunct="1">
              <a:buFont typeface="Arial" charset="0"/>
              <a:buAutoNum type="arabicPeriod"/>
            </a:pPr>
            <a:endParaRPr lang="en-GB" altLang="en-US" sz="1800" dirty="0">
              <a:solidFill>
                <a:srgbClr val="4D4D4D"/>
              </a:solidFill>
              <a:latin typeface="Arial" charset="0"/>
              <a:ea typeface="ＭＳ Ｐゴシック" charset="-128"/>
              <a:cs typeface="Arial Narrow" charset="0"/>
            </a:endParaRPr>
          </a:p>
        </p:txBody>
      </p:sp>
    </p:spTree>
  </p:cSld>
  <p:clrMapOvr>
    <a:masterClrMapping/>
  </p:clrMapOvr>
  <p:transition advTm="2103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r>
              <a:rPr lang="en-GB" dirty="0" smtClean="0">
                <a:solidFill>
                  <a:srgbClr val="0061AF"/>
                </a:solidFill>
                <a:latin typeface="Arial" charset="0"/>
                <a:ea typeface="ＭＳ Ｐゴシック" charset="0"/>
                <a:cs typeface="Arial Narrow" charset="0"/>
              </a:rPr>
              <a:t>Success Stories with Industry</a:t>
            </a:r>
            <a:endParaRPr lang="es-ES" dirty="0">
              <a:solidFill>
                <a:srgbClr val="0061AF"/>
              </a:solidFill>
              <a:latin typeface="Arial" charset="0"/>
              <a:ea typeface="ＭＳ Ｐゴシック" charset="0"/>
              <a:cs typeface="Arial Narrow" charset="0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290513" y="1196975"/>
          <a:ext cx="8424862" cy="1798638"/>
        </p:xfrm>
        <a:graphic>
          <a:graphicData uri="http://schemas.openxmlformats.org/drawingml/2006/table">
            <a:tbl>
              <a:tblPr/>
              <a:tblGrid>
                <a:gridCol w="2303462"/>
                <a:gridCol w="6121400"/>
              </a:tblGrid>
              <a:tr h="17986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44" marR="91444" marT="45732" marB="4573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SzPct val="100000"/>
                        <a:buFont typeface="Wingdings" charset="2"/>
                        <a:buChar char="§"/>
                        <a:defRPr sz="1600">
                          <a:latin typeface="Arial Narrow"/>
                          <a:ea typeface="Arial Narrow"/>
                          <a:cs typeface="Arial Narrow"/>
                          <a:sym typeface="Arial Narrow"/>
                        </a:defRPr>
                      </a:pPr>
                      <a:r>
                        <a:rPr kumimoji="0" lang="en-GB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Project: </a:t>
                      </a:r>
                      <a:r>
                        <a:rPr lang="en-GB" sz="1400" b="1" noProof="0" dirty="0" smtClean="0">
                          <a:latin typeface="Arial"/>
                          <a:cs typeface="Arial"/>
                        </a:rPr>
                        <a:t>Reduction of beam deposition processing time </a:t>
                      </a:r>
                      <a:r>
                        <a:rPr lang="en-GB" sz="1400" noProof="0" dirty="0" smtClean="0">
                          <a:latin typeface="Arial"/>
                          <a:cs typeface="Arial"/>
                        </a:rPr>
                        <a:t>within the framework of “FRACTAL – Development of Spanish-Technology-Based Advanced Manufacturing and Prototyping Systems for Strategic Components via Laser Assisted Powder Sintering”.</a:t>
                      </a:r>
                      <a:endParaRPr lang="en-GB" sz="1400" b="1" noProof="0" dirty="0" smtClean="0">
                        <a:latin typeface="Arial"/>
                        <a:cs typeface="Arial"/>
                      </a:endParaRPr>
                    </a:p>
                    <a:p>
                      <a:pPr marL="285750" indent="-285750" algn="just">
                        <a:buSzPct val="100000"/>
                        <a:buFont typeface="Wingdings" charset="2"/>
                        <a:buChar char="§"/>
                        <a:defRPr sz="1600">
                          <a:latin typeface="Arial Narrow"/>
                          <a:ea typeface="Arial Narrow"/>
                          <a:cs typeface="Arial Narrow"/>
                          <a:sym typeface="Arial Narrow"/>
                        </a:defRPr>
                      </a:pPr>
                      <a:r>
                        <a:rPr lang="en-GB" sz="1400" noProof="0" dirty="0" smtClean="0">
                          <a:latin typeface="Arial"/>
                          <a:cs typeface="Arial"/>
                        </a:rPr>
                        <a:t>Goal: Design a suitable powder feeding system to be used with the laser device developed by ETXE-TAR.</a:t>
                      </a:r>
                    </a:p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Char char="§"/>
                        <a:tabLst/>
                      </a:pPr>
                      <a:r>
                        <a:rPr kumimoji="0" lang="en-GB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ＭＳ Ｐゴシック" charset="0"/>
                        </a:rPr>
                        <a:t>Success indicator: </a:t>
                      </a: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project was funded by CDTI through CIEN Strategic Programme.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44" marR="91444" marT="45732" marB="4573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8437" name="Imagen 24" descr="Logo_ETXE-TAR_group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16113"/>
            <a:ext cx="17081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arse-particles.mp4">
            <a:hlinkClick r:id="" action="ppaction://ole?verb=0"/>
            <a:hlinkHover r:id="" action="ppaction://ole?verb=0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899592" y="2996952"/>
            <a:ext cx="3312368" cy="2736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fine-particles.mp4">
            <a:hlinkClick r:id="" action="ppaction://ole?verb=0"/>
            <a:hlinkHover r:id="" action="ppaction://ole?verb=0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4788025" y="2996952"/>
            <a:ext cx="3528391" cy="27363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561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pPr>
              <a:defRPr/>
            </a:pPr>
            <a:r>
              <a:rPr lang="en-GB" altLang="x-none" dirty="0">
                <a:solidFill>
                  <a:srgbClr val="0061AF"/>
                </a:solidFill>
                <a:latin typeface="+mj-lt"/>
                <a:ea typeface="ＭＳ Ｐゴシック" charset="-128"/>
              </a:rPr>
              <a:t>BCAM &amp; </a:t>
            </a:r>
            <a:r>
              <a:rPr lang="en-GB" altLang="x-none" dirty="0" smtClean="0">
                <a:solidFill>
                  <a:srgbClr val="0061AF"/>
                </a:solidFill>
                <a:latin typeface="+mj-lt"/>
                <a:ea typeface="ＭＳ Ｐゴシック" charset="-128"/>
              </a:rPr>
              <a:t>Industry/Society</a:t>
            </a:r>
            <a:endParaRPr lang="en-GB" altLang="x-none" dirty="0">
              <a:solidFill>
                <a:srgbClr val="0061AF"/>
              </a:solidFill>
              <a:latin typeface="+mj-lt"/>
              <a:ea typeface="ＭＳ Ｐゴシック" charset="-128"/>
            </a:endParaRPr>
          </a:p>
        </p:txBody>
      </p:sp>
      <p:grpSp>
        <p:nvGrpSpPr>
          <p:cNvPr id="39938" name="Agrupar 19"/>
          <p:cNvGrpSpPr>
            <a:grpSpLocks/>
          </p:cNvGrpSpPr>
          <p:nvPr/>
        </p:nvGrpSpPr>
        <p:grpSpPr bwMode="auto">
          <a:xfrm>
            <a:off x="755650" y="1196975"/>
            <a:ext cx="7561263" cy="4535488"/>
            <a:chOff x="202917" y="468674"/>
            <a:chExt cx="8605779" cy="5338050"/>
          </a:xfrm>
        </p:grpSpPr>
        <p:pic>
          <p:nvPicPr>
            <p:cNvPr id="39939" name="Imagen 20" descr="index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12" y="3795407"/>
              <a:ext cx="1929088" cy="864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0" name="Imagen 2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1273" y="1636160"/>
              <a:ext cx="889000" cy="895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1" name="Imagen 22" descr="Macintosh HD:Users:agonzalez:Desktop:logo-vector-fundacion-bbva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5" t="32339" r="8543" b="31976"/>
            <a:stretch>
              <a:fillRect/>
            </a:stretch>
          </p:blipFill>
          <p:spPr bwMode="auto">
            <a:xfrm>
              <a:off x="6525436" y="5128777"/>
              <a:ext cx="2283260" cy="550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2" name="Imagen 18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2589" y="3710769"/>
              <a:ext cx="1339850" cy="97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3" name="Imagen 24" descr="Logo_ETXE-TAR_group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679" y="1927887"/>
              <a:ext cx="1945065" cy="436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4" name="Imagen 25" descr="AVIA_logo-color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857" y="3697954"/>
              <a:ext cx="1330200" cy="1063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5" name="Imagen 26" descr="Logo_BCBL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1225" y="468674"/>
              <a:ext cx="1162728" cy="962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6" name="Picture 15" descr="http://www.bcmaterials.net/wp-content/uploads/2014/10/cic-energigune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9661" y="513010"/>
              <a:ext cx="1908175" cy="795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7" name="Picture 2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618" y="4779098"/>
              <a:ext cx="1814025" cy="1027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8" name="Picture 2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917" y="5139701"/>
              <a:ext cx="1841128" cy="60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9" name="Picture 18" descr="http://blog.metaposta.com/wp-content/uploads/2011/11/logo-3.jpg"/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241" y="1636160"/>
              <a:ext cx="2029446" cy="1101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0" name="Picture 26" descr="http://www.markify.com/images/ctm/originals/010610202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4754" y="2978567"/>
              <a:ext cx="1604962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1" name="Picture 18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992" y="1912956"/>
              <a:ext cx="1517710" cy="407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2" name="Imagen 33" descr="obra-social-la-caixa-vertical-fondo-blanco.jp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9337" y="4867893"/>
              <a:ext cx="1836600" cy="811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3" name="Picture 28" descr="http://www.math-in.net/sites/default/files/mathin_logo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5601" y="3970868"/>
              <a:ext cx="1623095" cy="590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4" name="Imagen 35" descr="Macintosh HD:Users:agonzalez:Desktop:index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169" y="600064"/>
              <a:ext cx="1384300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5" name="Imagen 36" descr="BSH-Logo_A0.jp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702" y="1884090"/>
              <a:ext cx="1378539" cy="407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6" name="Imagen 37" descr="index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2816" y="2640131"/>
              <a:ext cx="1914023" cy="972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7" name="Imagen 38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8233" y="3970868"/>
              <a:ext cx="1705250" cy="488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8" name="Imagen 39" descr="Macintosh HD:Users:agonzalez:Documents:Collaboration with Industry:BCAM Info:BCAM and Industry Brochure:2016 New Edition:Logos:CICBiogune.jp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165" y="600064"/>
              <a:ext cx="1287780" cy="688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9" name="Imagen 40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702" y="2853502"/>
              <a:ext cx="1873155" cy="499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60" name="Imagen 41" descr="Macintosh HD:Users:agonzalez:Desktop:Screen shot 2016-05-31 at 9.27.42 AM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2149" y="2713126"/>
              <a:ext cx="2296547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title"/>
          </p:nvPr>
        </p:nvSpPr>
        <p:spPr>
          <a:xfrm>
            <a:off x="468313" y="174625"/>
            <a:ext cx="8229600" cy="9366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x-none" sz="2400" dirty="0" smtClean="0">
                <a:solidFill>
                  <a:srgbClr val="0070C0"/>
                </a:solidFill>
                <a:latin typeface="+mj-lt"/>
                <a:ea typeface="ＭＳ Ｐゴシック" charset="-128"/>
              </a:rPr>
              <a:t>Co-creating Value with Research in Mathematics</a:t>
            </a:r>
            <a:endParaRPr lang="en-US" altLang="x-none" sz="2400" dirty="0">
              <a:solidFill>
                <a:srgbClr val="0070C0"/>
              </a:solidFill>
              <a:latin typeface="+mj-lt"/>
              <a:ea typeface="ＭＳ Ｐゴシック" charset="-128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340768"/>
            <a:ext cx="8229600" cy="426830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925" y="696913"/>
            <a:ext cx="9001125" cy="64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2"/>
          <p:cNvSpPr/>
          <p:nvPr/>
        </p:nvSpPr>
        <p:spPr>
          <a:xfrm>
            <a:off x="71438" y="1681163"/>
            <a:ext cx="8928100" cy="25923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s-ES" altLang="x-none" sz="3200" b="1" smtClean="0">
                <a:solidFill>
                  <a:srgbClr val="0061AF"/>
                </a:solidFill>
              </a:rPr>
              <a:t>Thank you!</a:t>
            </a:r>
          </a:p>
          <a:p>
            <a:pPr algn="ctr" eaLnBrk="1" hangingPunct="1">
              <a:defRPr/>
            </a:pPr>
            <a:endParaRPr lang="es-ES" altLang="x-none" sz="3200" b="1" smtClean="0">
              <a:solidFill>
                <a:srgbClr val="0061AF"/>
              </a:solidFill>
            </a:endParaRPr>
          </a:p>
          <a:p>
            <a:pPr algn="ctr" eaLnBrk="1" hangingPunct="1">
              <a:defRPr/>
            </a:pPr>
            <a:r>
              <a:rPr lang="es-ES" altLang="x-none" sz="3200" b="1" smtClean="0">
                <a:solidFill>
                  <a:srgbClr val="0061AF"/>
                </a:solidFill>
              </a:rPr>
              <a:t>Eskerrik asko!</a:t>
            </a:r>
          </a:p>
          <a:p>
            <a:pPr algn="ctr" eaLnBrk="1" hangingPunct="1">
              <a:defRPr/>
            </a:pPr>
            <a:endParaRPr lang="es-ES" altLang="x-none" sz="3200" b="1" smtClean="0">
              <a:solidFill>
                <a:srgbClr val="0061AF"/>
              </a:solidFill>
            </a:endParaRPr>
          </a:p>
          <a:p>
            <a:pPr algn="ctr" eaLnBrk="1" hangingPunct="1">
              <a:defRPr/>
            </a:pPr>
            <a:r>
              <a:rPr lang="es-ES" altLang="x-none" sz="3200" b="1" smtClean="0">
                <a:solidFill>
                  <a:srgbClr val="0061AF"/>
                </a:solidFill>
              </a:rPr>
              <a:t>¡Muchas gracias!</a:t>
            </a:r>
          </a:p>
        </p:txBody>
      </p:sp>
      <p:pic>
        <p:nvPicPr>
          <p:cNvPr id="41987" name="Picture 12" descr="logo y origa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0"/>
            <a:ext cx="2638425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title"/>
          </p:nvPr>
        </p:nvSpPr>
        <p:spPr>
          <a:xfrm>
            <a:off x="468313" y="174625"/>
            <a:ext cx="8229600" cy="9366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x-none" dirty="0" smtClean="0">
                <a:solidFill>
                  <a:srgbClr val="0070C0"/>
                </a:solidFill>
                <a:latin typeface="+mj-lt"/>
                <a:ea typeface="ＭＳ Ｐゴシック" charset="-128"/>
              </a:rPr>
              <a:t>Mathematical Modelling Process</a:t>
            </a:r>
            <a:endParaRPr lang="en-US" altLang="x-none" dirty="0">
              <a:solidFill>
                <a:srgbClr val="0070C0"/>
              </a:solidFill>
              <a:latin typeface="+mj-lt"/>
              <a:ea typeface="ＭＳ Ｐゴシック" charset="-128"/>
            </a:endParaRPr>
          </a:p>
        </p:txBody>
      </p:sp>
      <p:pic>
        <p:nvPicPr>
          <p:cNvPr id="18434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0638" y="1111250"/>
            <a:ext cx="6584950" cy="4525963"/>
          </a:xfrm>
        </p:spPr>
      </p:pic>
    </p:spTree>
  </p:cSld>
  <p:clrMapOvr>
    <a:masterClrMapping/>
  </p:clrMapOvr>
  <p:transition advTm="558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title"/>
          </p:nvPr>
        </p:nvSpPr>
        <p:spPr>
          <a:xfrm>
            <a:off x="468313" y="174625"/>
            <a:ext cx="8229600" cy="9366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x-none" sz="2400" dirty="0" smtClean="0">
                <a:solidFill>
                  <a:srgbClr val="0070C0"/>
                </a:solidFill>
                <a:latin typeface="+mj-lt"/>
                <a:ea typeface="ＭＳ Ｐゴシック" charset="-128"/>
              </a:rPr>
              <a:t>Co-creating Value with Research in Mathematics</a:t>
            </a:r>
            <a:endParaRPr lang="en-US" altLang="x-none" sz="2400" dirty="0">
              <a:solidFill>
                <a:srgbClr val="0070C0"/>
              </a:solidFill>
              <a:latin typeface="+mj-lt"/>
              <a:ea typeface="ＭＳ Ｐゴシック" charset="-128"/>
            </a:endParaRPr>
          </a:p>
        </p:txBody>
      </p:sp>
      <p:sp>
        <p:nvSpPr>
          <p:cNvPr id="15" name="Rounded Rectangle 14"/>
          <p:cNvSpPr>
            <a:spLocks noChangeArrowheads="1"/>
          </p:cNvSpPr>
          <p:nvPr/>
        </p:nvSpPr>
        <p:spPr bwMode="auto">
          <a:xfrm>
            <a:off x="836283" y="1334021"/>
            <a:ext cx="7617741" cy="1728192"/>
          </a:xfrm>
          <a:prstGeom prst="roundRect">
            <a:avLst>
              <a:gd name="adj" fmla="val 16667"/>
            </a:avLst>
          </a:prstGeom>
          <a:solidFill>
            <a:srgbClr val="0061AF"/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lnSpc>
                <a:spcPct val="150000"/>
              </a:lnSpc>
              <a:defRPr/>
            </a:pPr>
            <a:r>
              <a:rPr lang="en-GB" altLang="en-US" sz="2000" b="1" dirty="0">
                <a:solidFill>
                  <a:schemeClr val="bg1"/>
                </a:solidFill>
                <a:latin typeface="+mn-lt"/>
                <a:ea typeface="+mn-ea"/>
                <a:cs typeface="Arial Narrow" charset="0"/>
              </a:rPr>
              <a:t>How: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GB" altLang="en-US" sz="2000" dirty="0">
                <a:solidFill>
                  <a:schemeClr val="bg1"/>
                </a:solidFill>
                <a:latin typeface="+mn-lt"/>
                <a:cs typeface="Arial Narrow" charset="0"/>
              </a:rPr>
              <a:t>Developing </a:t>
            </a:r>
            <a:r>
              <a:rPr lang="en-GB" altLang="en-US" sz="2000" dirty="0">
                <a:solidFill>
                  <a:srgbClr val="FFFF00"/>
                </a:solidFill>
                <a:latin typeface="+mn-lt"/>
                <a:cs typeface="Arial Narrow" charset="0"/>
              </a:rPr>
              <a:t>new mathematical methods and software</a:t>
            </a:r>
            <a:endParaRPr lang="en-GB" altLang="en-US" sz="2000" dirty="0">
              <a:solidFill>
                <a:srgbClr val="FFFF00"/>
              </a:solidFill>
              <a:latin typeface="+mn-lt"/>
              <a:ea typeface="+mn-ea"/>
              <a:cs typeface="Arial Narrow" charset="0"/>
            </a:endParaRP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GB" altLang="en-US" sz="2000" dirty="0">
                <a:solidFill>
                  <a:srgbClr val="FFFF00"/>
                </a:solidFill>
                <a:latin typeface="+mn-lt"/>
                <a:cs typeface="Arial Narrow" charset="0"/>
              </a:rPr>
              <a:t>Adapting existing </a:t>
            </a:r>
            <a:r>
              <a:rPr lang="en-GB" altLang="en-US" sz="2000" dirty="0">
                <a:solidFill>
                  <a:srgbClr val="FFFF00"/>
                </a:solidFill>
                <a:latin typeface="+mn-lt"/>
                <a:cs typeface="Arial Narrow" charset="0"/>
              </a:rPr>
              <a:t>ones</a:t>
            </a:r>
            <a:endParaRPr lang="en-GB" altLang="en-US" sz="2000" dirty="0">
              <a:solidFill>
                <a:schemeClr val="bg1"/>
              </a:solidFill>
              <a:latin typeface="+mn-lt"/>
              <a:cs typeface="Arial Narrow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683" y="3284984"/>
            <a:ext cx="7689749" cy="2303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altLang="en-US" sz="2000" dirty="0">
                <a:solidFill>
                  <a:srgbClr val="0061AF"/>
                </a:solidFill>
                <a:cs typeface="Arial Narrow" charset="0"/>
              </a:rPr>
              <a:t>Experts from the practice and mathematicians have to work together in order </a:t>
            </a:r>
            <a:r>
              <a:rPr lang="en-GB" altLang="en-US" sz="2000" b="1" dirty="0">
                <a:solidFill>
                  <a:srgbClr val="0061AF"/>
                </a:solidFill>
                <a:cs typeface="Arial Narrow" charset="0"/>
              </a:rPr>
              <a:t>to solve a real-world problem</a:t>
            </a:r>
            <a:r>
              <a:rPr lang="en-GB" altLang="en-US" sz="2000" dirty="0" smtClean="0">
                <a:solidFill>
                  <a:srgbClr val="0061AF"/>
                </a:solidFill>
                <a:cs typeface="Arial Narrow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altLang="en-US" sz="2000" dirty="0" smtClean="0">
                <a:solidFill>
                  <a:srgbClr val="0061AF"/>
                </a:solidFill>
                <a:cs typeface="Arial Narrow" charset="0"/>
              </a:rPr>
              <a:t>They must </a:t>
            </a:r>
            <a:r>
              <a:rPr lang="en-GB" altLang="en-US" sz="2000" b="1" dirty="0" smtClean="0">
                <a:solidFill>
                  <a:srgbClr val="0061AF"/>
                </a:solidFill>
                <a:cs typeface="Arial Narrow" charset="0"/>
              </a:rPr>
              <a:t>determine a common language</a:t>
            </a:r>
            <a:r>
              <a:rPr lang="en-GB" altLang="en-US" sz="2000" dirty="0" smtClean="0">
                <a:solidFill>
                  <a:srgbClr val="0061AF"/>
                </a:solidFill>
                <a:cs typeface="Arial Narrow" charset="0"/>
              </a:rPr>
              <a:t> to define and describe a problem.</a:t>
            </a:r>
            <a:endParaRPr lang="en-GB" altLang="en-US" sz="2000" dirty="0" smtClean="0">
              <a:solidFill>
                <a:srgbClr val="0061AF"/>
              </a:solidFill>
              <a:cs typeface="Arial Narrow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777934"/>
      </p:ext>
    </p:extLst>
  </p:cSld>
  <p:clrMapOvr>
    <a:masterClrMapping/>
  </p:clrMapOvr>
  <p:transition advTm="21578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title"/>
          </p:nvPr>
        </p:nvSpPr>
        <p:spPr>
          <a:xfrm>
            <a:off x="468313" y="174625"/>
            <a:ext cx="8229600" cy="936625"/>
          </a:xfrm>
        </p:spPr>
        <p:txBody>
          <a:bodyPr/>
          <a:lstStyle/>
          <a:p>
            <a:pPr eaLnBrk="1" hangingPunct="1"/>
            <a:r>
              <a:rPr lang="en-US" altLang="en-US" sz="2400">
                <a:solidFill>
                  <a:srgbClr val="0070C0"/>
                </a:solidFill>
                <a:latin typeface="Arial" charset="0"/>
                <a:ea typeface="ＭＳ Ｐゴシック" charset="-128"/>
                <a:cs typeface="Arial Narrow" charset="0"/>
              </a:rPr>
              <a:t>BCAM – Basque Center for Applied Mathematics</a:t>
            </a:r>
          </a:p>
        </p:txBody>
      </p:sp>
      <p:sp>
        <p:nvSpPr>
          <p:cNvPr id="15362" name="Rectangle 6"/>
          <p:cNvSpPr>
            <a:spLocks noGrp="1" noChangeArrowheads="1"/>
          </p:cNvSpPr>
          <p:nvPr>
            <p:ph idx="1"/>
          </p:nvPr>
        </p:nvSpPr>
        <p:spPr>
          <a:xfrm>
            <a:off x="442913" y="1268413"/>
            <a:ext cx="8280400" cy="3168650"/>
          </a:xfrm>
        </p:spPr>
        <p:txBody>
          <a:bodyPr/>
          <a:lstStyle/>
          <a:p>
            <a:pPr algn="just" eaLnBrk="1" hangingPunct="1">
              <a:defRPr/>
            </a:pPr>
            <a:r>
              <a:rPr lang="en-GB" altLang="x-none" sz="1800" b="1" dirty="0" smtClean="0">
                <a:solidFill>
                  <a:srgbClr val="0070C0"/>
                </a:solidFill>
                <a:latin typeface="+mn-lt"/>
                <a:ea typeface="ＭＳ Ｐゴシック" charset="-128"/>
              </a:rPr>
              <a:t>BCAM</a:t>
            </a:r>
            <a:r>
              <a:rPr lang="en-GB" altLang="x-none" sz="1800" dirty="0" smtClean="0">
                <a:latin typeface="+mn-lt"/>
                <a:ea typeface="ＭＳ Ｐゴシック" charset="-128"/>
              </a:rPr>
              <a:t> </a:t>
            </a:r>
            <a:r>
              <a:rPr lang="en-GB" altLang="x-none" sz="1800" dirty="0">
                <a:latin typeface="+mn-lt"/>
                <a:ea typeface="ＭＳ Ｐゴシック" charset="-128"/>
              </a:rPr>
              <a:t>is a research </a:t>
            </a:r>
            <a:r>
              <a:rPr lang="en-GB" altLang="x-none" sz="1800" dirty="0" smtClean="0">
                <a:latin typeface="+mn-lt"/>
                <a:ea typeface="ＭＳ Ｐゴシック" charset="-128"/>
              </a:rPr>
              <a:t>centre </a:t>
            </a:r>
            <a:r>
              <a:rPr lang="en-GB" altLang="x-none" sz="1800" dirty="0">
                <a:latin typeface="+mn-lt"/>
                <a:ea typeface="ＭＳ Ｐゴシック" charset="-128"/>
              </a:rPr>
              <a:t>constituted in 2008 as a non-profit association</a:t>
            </a:r>
            <a:r>
              <a:rPr lang="en-GB" altLang="x-none" sz="1800" dirty="0" smtClean="0">
                <a:latin typeface="+mn-lt"/>
                <a:ea typeface="ＭＳ Ｐゴシック" charset="-128"/>
              </a:rPr>
              <a:t>.</a:t>
            </a:r>
            <a:endParaRPr lang="en-GB" altLang="x-none" sz="1800" dirty="0">
              <a:latin typeface="+mn-lt"/>
              <a:ea typeface="ＭＳ Ｐゴシック" charset="-128"/>
            </a:endParaRPr>
          </a:p>
          <a:p>
            <a:pPr algn="just" eaLnBrk="1" hangingPunct="1">
              <a:defRPr/>
            </a:pPr>
            <a:r>
              <a:rPr lang="en-GB" altLang="x-none" sz="1800" dirty="0">
                <a:latin typeface="+mn-lt"/>
                <a:ea typeface="ＭＳ Ｐゴシック" charset="-128"/>
              </a:rPr>
              <a:t>Aligned with the </a:t>
            </a:r>
            <a:r>
              <a:rPr lang="en-GB" altLang="x-none" sz="1800" b="1" dirty="0">
                <a:solidFill>
                  <a:srgbClr val="0061AF"/>
                </a:solidFill>
                <a:latin typeface="+mn-lt"/>
                <a:ea typeface="ＭＳ Ｐゴシック" charset="-128"/>
              </a:rPr>
              <a:t>Basque Science &amp; Technology Strategy</a:t>
            </a:r>
            <a:r>
              <a:rPr lang="en-GB" altLang="x-none" sz="1800" dirty="0">
                <a:latin typeface="+mn-lt"/>
                <a:ea typeface="ＭＳ Ｐゴシック" charset="-128"/>
              </a:rPr>
              <a:t> within </a:t>
            </a:r>
            <a:r>
              <a:rPr lang="en-GB" altLang="x-none" sz="1800" b="1" dirty="0">
                <a:solidFill>
                  <a:srgbClr val="0061AF"/>
                </a:solidFill>
                <a:latin typeface="+mn-lt"/>
                <a:ea typeface="ＭＳ Ｐゴシック" charset="-128"/>
              </a:rPr>
              <a:t>BERC</a:t>
            </a:r>
            <a:r>
              <a:rPr lang="en-GB" altLang="x-none" sz="1800" dirty="0">
                <a:latin typeface="+mn-lt"/>
                <a:ea typeface="ＭＳ Ｐゴシック" charset="-128"/>
              </a:rPr>
              <a:t> (</a:t>
            </a:r>
            <a:r>
              <a:rPr lang="en-US" altLang="x-none" sz="1800" i="1" dirty="0">
                <a:latin typeface="+mn-lt"/>
                <a:ea typeface="ＭＳ Ｐゴシック" charset="-128"/>
              </a:rPr>
              <a:t>Basque Excellence Research Center</a:t>
            </a:r>
            <a:r>
              <a:rPr lang="en-GB" altLang="x-none" sz="1800" dirty="0">
                <a:latin typeface="+mn-lt"/>
                <a:ea typeface="ＭＳ Ｐゴシック" charset="-128"/>
              </a:rPr>
              <a:t>) network and collaborating with the University, Technology </a:t>
            </a:r>
            <a:r>
              <a:rPr lang="en-GB" altLang="x-none" sz="1800" dirty="0" smtClean="0">
                <a:latin typeface="+mn-lt"/>
                <a:ea typeface="ＭＳ Ｐゴシック" charset="-128"/>
              </a:rPr>
              <a:t>Centres, </a:t>
            </a:r>
            <a:r>
              <a:rPr lang="en-GB" altLang="x-none" sz="1800" dirty="0">
                <a:latin typeface="+mn-lt"/>
                <a:ea typeface="ＭＳ Ｐゴシック" charset="-128"/>
              </a:rPr>
              <a:t>Corporations and the rest of the R&amp;D&amp;I agents</a:t>
            </a:r>
            <a:r>
              <a:rPr lang="en-GB" altLang="x-none" sz="1800" dirty="0" smtClean="0">
                <a:latin typeface="+mn-lt"/>
                <a:ea typeface="ＭＳ Ｐゴシック" charset="-128"/>
              </a:rPr>
              <a:t>.</a:t>
            </a:r>
            <a:endParaRPr lang="en-GB" altLang="x-none" sz="1800" dirty="0">
              <a:latin typeface="+mn-lt"/>
              <a:ea typeface="ＭＳ Ｐゴシック" charset="-128"/>
            </a:endParaRPr>
          </a:p>
          <a:p>
            <a:pPr algn="just" eaLnBrk="1" hangingPunct="1">
              <a:defRPr/>
            </a:pPr>
            <a:r>
              <a:rPr lang="en-GB" altLang="x-none" sz="1800" dirty="0" smtClean="0">
                <a:latin typeface="+mn-lt"/>
                <a:ea typeface="ＭＳ Ｐゴシック" charset="-128"/>
              </a:rPr>
              <a:t>BCAM </a:t>
            </a:r>
            <a:r>
              <a:rPr lang="en-GB" altLang="x-none" sz="1800" dirty="0">
                <a:latin typeface="+mn-lt"/>
                <a:ea typeface="ＭＳ Ｐゴシック" charset="-128"/>
              </a:rPr>
              <a:t>was awarded in 2014 by MINECO with </a:t>
            </a:r>
            <a:r>
              <a:rPr lang="en-GB" altLang="x-none" sz="1800" b="1" dirty="0" smtClean="0">
                <a:solidFill>
                  <a:srgbClr val="0061AF"/>
                </a:solidFill>
                <a:latin typeface="+mn-lt"/>
                <a:ea typeface="ＭＳ Ｐゴシック" charset="-128"/>
              </a:rPr>
              <a:t>                        </a:t>
            </a:r>
            <a:r>
              <a:rPr lang="en-GB" altLang="x-none" sz="1800" dirty="0" smtClean="0">
                <a:solidFill>
                  <a:srgbClr val="4D4D4D"/>
                </a:solidFill>
                <a:latin typeface="+mn-lt"/>
                <a:ea typeface="ＭＳ Ｐゴシック" charset="-128"/>
              </a:rPr>
              <a:t>accreditation</a:t>
            </a:r>
            <a:r>
              <a:rPr lang="en-GB" altLang="x-none" sz="1800" dirty="0">
                <a:solidFill>
                  <a:srgbClr val="4D4D4D"/>
                </a:solidFill>
                <a:latin typeface="+mn-lt"/>
                <a:ea typeface="ＭＳ Ｐゴシック" charset="-128"/>
              </a:rPr>
              <a:t>.</a:t>
            </a:r>
          </a:p>
        </p:txBody>
      </p:sp>
      <p:pic>
        <p:nvPicPr>
          <p:cNvPr id="235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641600"/>
            <a:ext cx="14398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34" y="3356992"/>
            <a:ext cx="3342298" cy="17281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0032" y="5158933"/>
            <a:ext cx="368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NOTE: </a:t>
            </a:r>
            <a:r>
              <a:rPr lang="en-US" sz="1200" i="1" dirty="0"/>
              <a:t>additionally there is an average of </a:t>
            </a:r>
            <a:endParaRPr lang="en-US" sz="1200" i="1" dirty="0" smtClean="0"/>
          </a:p>
          <a:p>
            <a:r>
              <a:rPr lang="en-US" sz="1200" i="1" dirty="0" smtClean="0"/>
              <a:t>10 </a:t>
            </a:r>
            <a:r>
              <a:rPr lang="en-US" sz="1200" i="1" dirty="0"/>
              <a:t>visiting researchers (visiting fellows and interns) </a:t>
            </a:r>
            <a:endParaRPr lang="en-US" sz="1200" i="1" dirty="0" smtClean="0"/>
          </a:p>
          <a:p>
            <a:r>
              <a:rPr lang="en-US" sz="1200" i="1" dirty="0" smtClean="0"/>
              <a:t>at </a:t>
            </a:r>
            <a:r>
              <a:rPr lang="en-US" sz="1200" i="1" dirty="0"/>
              <a:t>the center</a:t>
            </a:r>
            <a:endParaRPr lang="es-ES_tradnl" sz="1200" dirty="0"/>
          </a:p>
        </p:txBody>
      </p:sp>
      <p:pic>
        <p:nvPicPr>
          <p:cNvPr id="8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28" y="3251200"/>
            <a:ext cx="3795191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889196"/>
      </p:ext>
    </p:extLst>
  </p:cSld>
  <p:clrMapOvr>
    <a:masterClrMapping/>
  </p:clrMapOvr>
  <p:transition advTm="72231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title"/>
          </p:nvPr>
        </p:nvSpPr>
        <p:spPr>
          <a:xfrm>
            <a:off x="468313" y="174625"/>
            <a:ext cx="8229600" cy="936625"/>
          </a:xfrm>
        </p:spPr>
        <p:txBody>
          <a:bodyPr/>
          <a:lstStyle/>
          <a:p>
            <a:pPr eaLnBrk="1" hangingPunct="1"/>
            <a:r>
              <a:rPr lang="en-US" altLang="en-US" sz="2400">
                <a:solidFill>
                  <a:srgbClr val="0070C0"/>
                </a:solidFill>
                <a:latin typeface="Arial" charset="0"/>
                <a:ea typeface="ＭＳ Ｐゴシック" charset="-128"/>
                <a:cs typeface="Arial Narrow" charset="0"/>
              </a:rPr>
              <a:t>BCAM – Basque Center for Applied Mathematics</a:t>
            </a:r>
          </a:p>
        </p:txBody>
      </p:sp>
      <p:sp>
        <p:nvSpPr>
          <p:cNvPr id="15362" name="Rectangle 6"/>
          <p:cNvSpPr>
            <a:spLocks noGrp="1" noChangeArrowheads="1"/>
          </p:cNvSpPr>
          <p:nvPr>
            <p:ph idx="1"/>
          </p:nvPr>
        </p:nvSpPr>
        <p:spPr>
          <a:xfrm>
            <a:off x="442913" y="1268413"/>
            <a:ext cx="8280400" cy="3168650"/>
          </a:xfrm>
        </p:spPr>
        <p:txBody>
          <a:bodyPr/>
          <a:lstStyle/>
          <a:p>
            <a:pPr algn="just" eaLnBrk="1" hangingPunct="1">
              <a:defRPr/>
            </a:pPr>
            <a:r>
              <a:rPr lang="en-GB" altLang="x-none" sz="1800" b="1" dirty="0" smtClean="0">
                <a:solidFill>
                  <a:srgbClr val="0070C0"/>
                </a:solidFill>
                <a:latin typeface="+mn-lt"/>
                <a:ea typeface="ＭＳ Ｐゴシック" charset="-128"/>
              </a:rPr>
              <a:t>BCAM</a:t>
            </a:r>
            <a:r>
              <a:rPr lang="en-GB" altLang="x-none" sz="1800" dirty="0" smtClean="0">
                <a:latin typeface="+mn-lt"/>
                <a:ea typeface="ＭＳ Ｐゴシック" charset="-128"/>
              </a:rPr>
              <a:t> </a:t>
            </a:r>
            <a:r>
              <a:rPr lang="en-GB" altLang="x-none" sz="1800" dirty="0">
                <a:latin typeface="+mn-lt"/>
                <a:ea typeface="ＭＳ Ｐゴシック" charset="-128"/>
              </a:rPr>
              <a:t>is a research </a:t>
            </a:r>
            <a:r>
              <a:rPr lang="en-GB" altLang="x-none" sz="1800" dirty="0" smtClean="0">
                <a:latin typeface="+mn-lt"/>
                <a:ea typeface="ＭＳ Ｐゴシック" charset="-128"/>
              </a:rPr>
              <a:t>centre </a:t>
            </a:r>
            <a:r>
              <a:rPr lang="en-GB" altLang="x-none" sz="1800" dirty="0">
                <a:latin typeface="+mn-lt"/>
                <a:ea typeface="ＭＳ Ｐゴシック" charset="-128"/>
              </a:rPr>
              <a:t>constituted in 2008 as a non-profit association</a:t>
            </a:r>
            <a:r>
              <a:rPr lang="en-GB" altLang="x-none" sz="1800" dirty="0" smtClean="0">
                <a:latin typeface="+mn-lt"/>
                <a:ea typeface="ＭＳ Ｐゴシック" charset="-128"/>
              </a:rPr>
              <a:t>.</a:t>
            </a:r>
            <a:endParaRPr lang="en-GB" altLang="x-none" sz="1800" dirty="0">
              <a:latin typeface="+mn-lt"/>
              <a:ea typeface="ＭＳ Ｐゴシック" charset="-128"/>
            </a:endParaRPr>
          </a:p>
          <a:p>
            <a:pPr algn="just" eaLnBrk="1" hangingPunct="1">
              <a:defRPr/>
            </a:pPr>
            <a:r>
              <a:rPr lang="en-GB" altLang="x-none" sz="1800" dirty="0">
                <a:latin typeface="+mn-lt"/>
                <a:ea typeface="ＭＳ Ｐゴシック" charset="-128"/>
              </a:rPr>
              <a:t>Aligned with the </a:t>
            </a:r>
            <a:r>
              <a:rPr lang="en-GB" altLang="x-none" sz="1800" b="1" dirty="0">
                <a:solidFill>
                  <a:srgbClr val="0061AF"/>
                </a:solidFill>
                <a:latin typeface="+mn-lt"/>
                <a:ea typeface="ＭＳ Ｐゴシック" charset="-128"/>
              </a:rPr>
              <a:t>Basque Science &amp; Technology Strategy</a:t>
            </a:r>
            <a:r>
              <a:rPr lang="en-GB" altLang="x-none" sz="1800" dirty="0">
                <a:latin typeface="+mn-lt"/>
                <a:ea typeface="ＭＳ Ｐゴシック" charset="-128"/>
              </a:rPr>
              <a:t> within </a:t>
            </a:r>
            <a:r>
              <a:rPr lang="en-GB" altLang="x-none" sz="1800" b="1" dirty="0">
                <a:solidFill>
                  <a:srgbClr val="0061AF"/>
                </a:solidFill>
                <a:latin typeface="+mn-lt"/>
                <a:ea typeface="ＭＳ Ｐゴシック" charset="-128"/>
              </a:rPr>
              <a:t>BERC</a:t>
            </a:r>
            <a:r>
              <a:rPr lang="en-GB" altLang="x-none" sz="1800" dirty="0">
                <a:latin typeface="+mn-lt"/>
                <a:ea typeface="ＭＳ Ｐゴシック" charset="-128"/>
              </a:rPr>
              <a:t> (</a:t>
            </a:r>
            <a:r>
              <a:rPr lang="en-US" altLang="x-none" sz="1800" i="1" dirty="0">
                <a:latin typeface="+mn-lt"/>
                <a:ea typeface="ＭＳ Ｐゴシック" charset="-128"/>
              </a:rPr>
              <a:t>Basque Excellence Research Center</a:t>
            </a:r>
            <a:r>
              <a:rPr lang="en-GB" altLang="x-none" sz="1800" dirty="0">
                <a:latin typeface="+mn-lt"/>
                <a:ea typeface="ＭＳ Ｐゴシック" charset="-128"/>
              </a:rPr>
              <a:t>) network and collaborating with the University, Technology </a:t>
            </a:r>
            <a:r>
              <a:rPr lang="en-GB" altLang="x-none" sz="1800" dirty="0" smtClean="0">
                <a:latin typeface="+mn-lt"/>
                <a:ea typeface="ＭＳ Ｐゴシック" charset="-128"/>
              </a:rPr>
              <a:t>Centres, </a:t>
            </a:r>
            <a:r>
              <a:rPr lang="en-GB" altLang="x-none" sz="1800" dirty="0">
                <a:latin typeface="+mn-lt"/>
                <a:ea typeface="ＭＳ Ｐゴシック" charset="-128"/>
              </a:rPr>
              <a:t>Corporations and the rest of the R&amp;D&amp;I agents</a:t>
            </a:r>
            <a:r>
              <a:rPr lang="en-GB" altLang="x-none" sz="1800" dirty="0" smtClean="0">
                <a:latin typeface="+mn-lt"/>
                <a:ea typeface="ＭＳ Ｐゴシック" charset="-128"/>
              </a:rPr>
              <a:t>.</a:t>
            </a:r>
            <a:endParaRPr lang="en-GB" altLang="x-none" sz="1800" dirty="0">
              <a:latin typeface="+mn-lt"/>
              <a:ea typeface="ＭＳ Ｐゴシック" charset="-128"/>
            </a:endParaRPr>
          </a:p>
          <a:p>
            <a:pPr algn="just" eaLnBrk="1" hangingPunct="1">
              <a:defRPr/>
            </a:pPr>
            <a:r>
              <a:rPr lang="en-GB" altLang="x-none" sz="1800" dirty="0" smtClean="0">
                <a:latin typeface="+mn-lt"/>
                <a:ea typeface="ＭＳ Ｐゴシック" charset="-128"/>
              </a:rPr>
              <a:t>BCAM </a:t>
            </a:r>
            <a:r>
              <a:rPr lang="en-GB" altLang="x-none" sz="1800" dirty="0">
                <a:latin typeface="+mn-lt"/>
                <a:ea typeface="ＭＳ Ｐゴシック" charset="-128"/>
              </a:rPr>
              <a:t>was awarded in 2014 by MINECO with </a:t>
            </a:r>
            <a:r>
              <a:rPr lang="en-GB" altLang="x-none" sz="1800" b="1" dirty="0" smtClean="0">
                <a:solidFill>
                  <a:srgbClr val="0061AF"/>
                </a:solidFill>
                <a:latin typeface="+mn-lt"/>
                <a:ea typeface="ＭＳ Ｐゴシック" charset="-128"/>
              </a:rPr>
              <a:t>                        </a:t>
            </a:r>
            <a:r>
              <a:rPr lang="en-GB" altLang="x-none" sz="1800" dirty="0" smtClean="0">
                <a:solidFill>
                  <a:srgbClr val="4D4D4D"/>
                </a:solidFill>
                <a:latin typeface="+mn-lt"/>
                <a:ea typeface="ＭＳ Ｐゴシック" charset="-128"/>
              </a:rPr>
              <a:t>accreditation</a:t>
            </a:r>
            <a:r>
              <a:rPr lang="en-GB" altLang="x-none" sz="1800" dirty="0">
                <a:solidFill>
                  <a:srgbClr val="4D4D4D"/>
                </a:solidFill>
                <a:latin typeface="+mn-lt"/>
                <a:ea typeface="ＭＳ Ｐゴシック" charset="-128"/>
              </a:rPr>
              <a:t>.</a:t>
            </a:r>
          </a:p>
        </p:txBody>
      </p:sp>
      <p:pic>
        <p:nvPicPr>
          <p:cNvPr id="235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641600"/>
            <a:ext cx="14398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56992"/>
            <a:ext cx="3194050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34" y="3356992"/>
            <a:ext cx="3342298" cy="17281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0032" y="5158933"/>
            <a:ext cx="368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NOTE: </a:t>
            </a:r>
            <a:r>
              <a:rPr lang="en-US" sz="1200" i="1" dirty="0"/>
              <a:t>additionally there is an average of </a:t>
            </a:r>
            <a:endParaRPr lang="en-US" sz="1200" i="1" dirty="0" smtClean="0"/>
          </a:p>
          <a:p>
            <a:r>
              <a:rPr lang="en-US" sz="1200" i="1" dirty="0" smtClean="0"/>
              <a:t>10 </a:t>
            </a:r>
            <a:r>
              <a:rPr lang="en-US" sz="1200" i="1" dirty="0"/>
              <a:t>visiting researchers (visiting fellows and interns) </a:t>
            </a:r>
            <a:endParaRPr lang="en-US" sz="1200" i="1" dirty="0" smtClean="0"/>
          </a:p>
          <a:p>
            <a:r>
              <a:rPr lang="en-US" sz="1200" i="1" dirty="0" smtClean="0"/>
              <a:t>at </a:t>
            </a:r>
            <a:r>
              <a:rPr lang="en-US" sz="1200" i="1" dirty="0"/>
              <a:t>the center</a:t>
            </a:r>
            <a:endParaRPr lang="es-ES_tradnl" sz="1200" dirty="0"/>
          </a:p>
        </p:txBody>
      </p:sp>
    </p:spTree>
  </p:cSld>
  <p:clrMapOvr>
    <a:masterClrMapping/>
  </p:clrMapOvr>
  <p:transition advTm="72231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ítulo 1"/>
          <p:cNvSpPr>
            <a:spLocks noGrp="1"/>
          </p:cNvSpPr>
          <p:nvPr>
            <p:ph type="title"/>
          </p:nvPr>
        </p:nvSpPr>
        <p:spPr>
          <a:xfrm>
            <a:off x="395288" y="192088"/>
            <a:ext cx="8229600" cy="1008062"/>
          </a:xfrm>
        </p:spPr>
        <p:txBody>
          <a:bodyPr/>
          <a:lstStyle/>
          <a:p>
            <a:pPr>
              <a:defRPr/>
            </a:pPr>
            <a:r>
              <a:rPr lang="en-GB" altLang="x-none" dirty="0">
                <a:solidFill>
                  <a:srgbClr val="0061AF"/>
                </a:solidFill>
                <a:latin typeface="+mn-lt"/>
                <a:ea typeface="ＭＳ Ｐゴシック" charset="-128"/>
              </a:rPr>
              <a:t>BCAM Research Areas</a:t>
            </a:r>
          </a:p>
        </p:txBody>
      </p:sp>
      <p:pic>
        <p:nvPicPr>
          <p:cNvPr id="2457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8" y="1268413"/>
            <a:ext cx="2339975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263650"/>
            <a:ext cx="2308225" cy="375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77"/>
          <a:stretch>
            <a:fillRect/>
          </a:stretch>
        </p:blipFill>
        <p:spPr bwMode="auto">
          <a:xfrm>
            <a:off x="1785938" y="3644900"/>
            <a:ext cx="2351087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63" y="1274763"/>
            <a:ext cx="2263775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53"/>
          <a:stretch>
            <a:fillRect/>
          </a:stretch>
        </p:blipFill>
        <p:spPr bwMode="auto">
          <a:xfrm>
            <a:off x="4813300" y="3624263"/>
            <a:ext cx="2447925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TextBox 6"/>
          <p:cNvSpPr txBox="1">
            <a:spLocks noChangeArrowheads="1"/>
          </p:cNvSpPr>
          <p:nvPr/>
        </p:nvSpPr>
        <p:spPr bwMode="auto">
          <a:xfrm>
            <a:off x="850900" y="1285875"/>
            <a:ext cx="2352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2pPr>
            <a:lvl3pPr marL="1143000" indent="-228600">
              <a:spcBef>
                <a:spcPct val="200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n-US" sz="1200" b="1">
                <a:solidFill>
                  <a:srgbClr val="FFFFFF"/>
                </a:solidFill>
                <a:latin typeface="Arial" charset="0"/>
              </a:rPr>
              <a:t>Computational Mathematics</a:t>
            </a:r>
            <a:endParaRPr lang="en-GB" altLang="en-US" sz="1200" b="1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4584" name="TextBox 9"/>
          <p:cNvSpPr txBox="1">
            <a:spLocks noChangeArrowheads="1"/>
          </p:cNvSpPr>
          <p:nvPr/>
        </p:nvSpPr>
        <p:spPr bwMode="auto">
          <a:xfrm>
            <a:off x="3659188" y="1341438"/>
            <a:ext cx="2352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2pPr>
            <a:lvl3pPr marL="1143000" indent="-228600">
              <a:spcBef>
                <a:spcPct val="200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n-US" sz="1200" b="1">
                <a:solidFill>
                  <a:schemeClr val="bg1"/>
                </a:solidFill>
                <a:latin typeface="Arial" charset="0"/>
              </a:rPr>
              <a:t>Mathematical Modelling</a:t>
            </a:r>
            <a:endParaRPr lang="en-GB" alt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4585" name="TextBox 12"/>
          <p:cNvSpPr txBox="1">
            <a:spLocks noChangeArrowheads="1"/>
          </p:cNvSpPr>
          <p:nvPr/>
        </p:nvSpPr>
        <p:spPr bwMode="auto">
          <a:xfrm>
            <a:off x="6084888" y="1373188"/>
            <a:ext cx="23526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2pPr>
            <a:lvl3pPr marL="1143000" indent="-228600">
              <a:spcBef>
                <a:spcPct val="200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n-US" sz="1200" b="1">
                <a:solidFill>
                  <a:schemeClr val="bg1"/>
                </a:solidFill>
                <a:latin typeface="Arial" charset="0"/>
              </a:rPr>
              <a:t>Mathematical Physics</a:t>
            </a:r>
            <a:endParaRPr lang="en-GB" alt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4" name="TextBox 11"/>
          <p:cNvSpPr txBox="1"/>
          <p:nvPr/>
        </p:nvSpPr>
        <p:spPr>
          <a:xfrm>
            <a:off x="1785938" y="3660775"/>
            <a:ext cx="235426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GB" sz="1200" b="1" dirty="0">
                <a:solidFill>
                  <a:schemeClr val="accent3"/>
                </a:solidFill>
                <a:latin typeface="Arial" pitchFamily="34" charset="0"/>
                <a:ea typeface="ＭＳ Ｐゴシック" pitchFamily="34" charset="-128"/>
              </a:rPr>
              <a:t>Analysis of Partial Differential Equations</a:t>
            </a:r>
          </a:p>
        </p:txBody>
      </p:sp>
      <p:sp>
        <p:nvSpPr>
          <p:cNvPr id="24587" name="TextBox 16"/>
          <p:cNvSpPr txBox="1">
            <a:spLocks noChangeArrowheads="1"/>
          </p:cNvSpPr>
          <p:nvPr/>
        </p:nvSpPr>
        <p:spPr bwMode="auto">
          <a:xfrm>
            <a:off x="4859338" y="3656013"/>
            <a:ext cx="23542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2pPr>
            <a:lvl3pPr marL="1143000" indent="-228600">
              <a:spcBef>
                <a:spcPct val="200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200" b="1">
                <a:solidFill>
                  <a:schemeClr val="tx2"/>
                </a:solidFill>
                <a:latin typeface="Arial" charset="0"/>
              </a:rPr>
              <a:t>Data Science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59"/>
    </mc:Choice>
    <mc:Fallback>
      <p:transition spd="slow" advTm="1585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008063"/>
          </a:xfrm>
        </p:spPr>
        <p:txBody>
          <a:bodyPr/>
          <a:lstStyle/>
          <a:p>
            <a:pPr>
              <a:defRPr/>
            </a:pPr>
            <a:r>
              <a:rPr lang="en-GB" altLang="x-none" dirty="0" smtClean="0">
                <a:solidFill>
                  <a:srgbClr val="0061AF"/>
                </a:solidFill>
                <a:latin typeface="Arial" charset="0"/>
                <a:ea typeface="Arial" charset="0"/>
                <a:cs typeface="Arial" charset="0"/>
              </a:rPr>
              <a:t>BCAM mission: </a:t>
            </a:r>
            <a:r>
              <a:rPr lang="en-GB" altLang="x-none" sz="2000" dirty="0" smtClean="0">
                <a:solidFill>
                  <a:srgbClr val="0061AF"/>
                </a:solidFill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GB" sz="2000" i="1" dirty="0" smtClean="0">
                <a:solidFill>
                  <a:srgbClr val="0061AF"/>
                </a:solidFill>
                <a:latin typeface="Arial" charset="0"/>
                <a:ea typeface="Arial" charset="0"/>
                <a:cs typeface="Arial" charset="0"/>
              </a:rPr>
              <a:t>Mathematics </a:t>
            </a:r>
            <a:r>
              <a:rPr lang="en-GB" sz="2000" i="1" dirty="0">
                <a:solidFill>
                  <a:srgbClr val="0061AF"/>
                </a:solidFill>
                <a:latin typeface="Arial" charset="0"/>
                <a:ea typeface="Arial" charset="0"/>
                <a:cs typeface="Arial" charset="0"/>
              </a:rPr>
              <a:t>in the service of </a:t>
            </a:r>
            <a:r>
              <a:rPr lang="en-GB" sz="2000" i="1" dirty="0" smtClean="0">
                <a:solidFill>
                  <a:srgbClr val="0061AF"/>
                </a:solidFill>
                <a:latin typeface="Arial" charset="0"/>
                <a:ea typeface="Arial" charset="0"/>
                <a:cs typeface="Arial" charset="0"/>
              </a:rPr>
              <a:t>society”</a:t>
            </a:r>
            <a:endParaRPr lang="en-GB" altLang="x-none" sz="2000" dirty="0">
              <a:solidFill>
                <a:srgbClr val="0061AF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3921069"/>
              </p:ext>
            </p:extLst>
          </p:nvPr>
        </p:nvGraphicFramePr>
        <p:xfrm>
          <a:off x="516485" y="1088677"/>
          <a:ext cx="8208912" cy="4320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5940152" y="1772816"/>
            <a:ext cx="2376488" cy="2376487"/>
          </a:xfrm>
          <a:prstGeom prst="roundRect">
            <a:avLst>
              <a:gd name="adj" fmla="val 16667"/>
            </a:avLst>
          </a:prstGeom>
          <a:solidFill>
            <a:srgbClr val="0061AF"/>
          </a:soli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Aft>
                <a:spcPts val="2400"/>
              </a:spcAft>
              <a:defRPr/>
            </a:pPr>
            <a:r>
              <a:rPr lang="en-US" altLang="x-none" sz="1800" dirty="0" smtClean="0">
                <a:solidFill>
                  <a:schemeClr val="bg1"/>
                </a:solidFill>
                <a:sym typeface="Arial Narrow" charset="0"/>
              </a:rPr>
              <a:t>Become a relevant </a:t>
            </a:r>
            <a:r>
              <a:rPr lang="en-US" altLang="x-none" sz="1800" b="1" dirty="0" smtClean="0">
                <a:solidFill>
                  <a:schemeClr val="bg1"/>
                </a:solidFill>
                <a:sym typeface="Arial Narrow" charset="0"/>
              </a:rPr>
              <a:t>node </a:t>
            </a:r>
            <a:r>
              <a:rPr lang="en-US" altLang="x-none" sz="1800" b="1" dirty="0" smtClean="0">
                <a:solidFill>
                  <a:schemeClr val="bg1"/>
                </a:solidFill>
                <a:sym typeface="Arial Narrow" charset="0"/>
              </a:rPr>
              <a:t>in the international mathematics research network</a:t>
            </a:r>
            <a:endParaRPr lang="en-US" altLang="x-none" sz="1800" dirty="0" smtClean="0">
              <a:solidFill>
                <a:schemeClr val="bg1"/>
              </a:solidFill>
              <a:sym typeface="Arial Narrow" charset="0"/>
            </a:endParaRPr>
          </a:p>
        </p:txBody>
      </p:sp>
      <p:sp>
        <p:nvSpPr>
          <p:cNvPr id="6" name="Striped Right Arrow 7"/>
          <p:cNvSpPr>
            <a:spLocks/>
          </p:cNvSpPr>
          <p:nvPr/>
        </p:nvSpPr>
        <p:spPr bwMode="auto">
          <a:xfrm>
            <a:off x="1835150" y="4511675"/>
            <a:ext cx="5113338" cy="1079500"/>
          </a:xfrm>
          <a:custGeom>
            <a:avLst/>
            <a:gdLst>
              <a:gd name="T0" fmla="*/ 0 w 5113338"/>
              <a:gd name="T1" fmla="*/ 269875 h 1079500"/>
              <a:gd name="T2" fmla="*/ 33734 w 5113338"/>
              <a:gd name="T3" fmla="*/ 269875 h 1079500"/>
              <a:gd name="T4" fmla="*/ 33734 w 5113338"/>
              <a:gd name="T5" fmla="*/ 809625 h 1079500"/>
              <a:gd name="T6" fmla="*/ 0 w 5113338"/>
              <a:gd name="T7" fmla="*/ 809625 h 1079500"/>
              <a:gd name="T8" fmla="*/ 0 w 5113338"/>
              <a:gd name="T9" fmla="*/ 269875 h 1079500"/>
              <a:gd name="T10" fmla="*/ 67469 w 5113338"/>
              <a:gd name="T11" fmla="*/ 269875 h 1079500"/>
              <a:gd name="T12" fmla="*/ 134938 w 5113338"/>
              <a:gd name="T13" fmla="*/ 269875 h 1079500"/>
              <a:gd name="T14" fmla="*/ 134938 w 5113338"/>
              <a:gd name="T15" fmla="*/ 809625 h 1079500"/>
              <a:gd name="T16" fmla="*/ 67469 w 5113338"/>
              <a:gd name="T17" fmla="*/ 809625 h 1079500"/>
              <a:gd name="T18" fmla="*/ 67469 w 5113338"/>
              <a:gd name="T19" fmla="*/ 269875 h 1079500"/>
              <a:gd name="T20" fmla="*/ 168672 w 5113338"/>
              <a:gd name="T21" fmla="*/ 269875 h 1079500"/>
              <a:gd name="T22" fmla="*/ 4573588 w 5113338"/>
              <a:gd name="T23" fmla="*/ 269875 h 1079500"/>
              <a:gd name="T24" fmla="*/ 4573588 w 5113338"/>
              <a:gd name="T25" fmla="*/ 0 h 1079500"/>
              <a:gd name="T26" fmla="*/ 5113338 w 5113338"/>
              <a:gd name="T27" fmla="*/ 539750 h 1079500"/>
              <a:gd name="T28" fmla="*/ 4573588 w 5113338"/>
              <a:gd name="T29" fmla="*/ 1079500 h 1079500"/>
              <a:gd name="T30" fmla="*/ 4573588 w 5113338"/>
              <a:gd name="T31" fmla="*/ 809625 h 1079500"/>
              <a:gd name="T32" fmla="*/ 168672 w 5113338"/>
              <a:gd name="T33" fmla="*/ 809625 h 1079500"/>
              <a:gd name="T34" fmla="*/ 168672 w 5113338"/>
              <a:gd name="T35" fmla="*/ 269875 h 107950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5113338"/>
              <a:gd name="T55" fmla="*/ 0 h 1079500"/>
              <a:gd name="T56" fmla="*/ 5113338 w 5113338"/>
              <a:gd name="T57" fmla="*/ 1079500 h 107950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5113338" h="1079500">
                <a:moveTo>
                  <a:pt x="0" y="269875"/>
                </a:moveTo>
                <a:lnTo>
                  <a:pt x="33734" y="269875"/>
                </a:lnTo>
                <a:lnTo>
                  <a:pt x="33734" y="809625"/>
                </a:lnTo>
                <a:lnTo>
                  <a:pt x="0" y="809625"/>
                </a:lnTo>
                <a:lnTo>
                  <a:pt x="0" y="269875"/>
                </a:lnTo>
                <a:close/>
                <a:moveTo>
                  <a:pt x="67469" y="269875"/>
                </a:moveTo>
                <a:lnTo>
                  <a:pt x="134938" y="269875"/>
                </a:lnTo>
                <a:lnTo>
                  <a:pt x="134938" y="809625"/>
                </a:lnTo>
                <a:lnTo>
                  <a:pt x="67469" y="809625"/>
                </a:lnTo>
                <a:lnTo>
                  <a:pt x="67469" y="269875"/>
                </a:lnTo>
                <a:close/>
                <a:moveTo>
                  <a:pt x="168672" y="269875"/>
                </a:moveTo>
                <a:lnTo>
                  <a:pt x="4573588" y="269875"/>
                </a:lnTo>
                <a:lnTo>
                  <a:pt x="4573588" y="0"/>
                </a:lnTo>
                <a:lnTo>
                  <a:pt x="5113338" y="539750"/>
                </a:lnTo>
                <a:lnTo>
                  <a:pt x="4573588" y="1079500"/>
                </a:lnTo>
                <a:lnTo>
                  <a:pt x="4573588" y="809625"/>
                </a:lnTo>
                <a:lnTo>
                  <a:pt x="168672" y="809625"/>
                </a:lnTo>
                <a:lnTo>
                  <a:pt x="168672" y="269875"/>
                </a:lnTo>
                <a:close/>
              </a:path>
            </a:pathLst>
          </a:custGeom>
          <a:gradFill rotWithShape="1">
            <a:gsLst>
              <a:gs pos="0">
                <a:srgbClr val="FFFF00"/>
              </a:gs>
              <a:gs pos="100000">
                <a:srgbClr val="FFC000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rgbClr val="0061AF"/>
                </a:solidFill>
                <a:latin typeface="+mn-lt"/>
                <a:ea typeface="+mn-ea"/>
              </a:rPr>
              <a:t>Knowledge Transfer</a:t>
            </a:r>
          </a:p>
          <a:p>
            <a:pPr algn="ctr" eaLnBrk="1" hangingPunct="1">
              <a:defRPr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(Mathematical Modelling Process)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87"/>
    </mc:Choice>
    <mc:Fallback>
      <p:transition spd="slow" advTm="2508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title"/>
          </p:nvPr>
        </p:nvSpPr>
        <p:spPr>
          <a:xfrm>
            <a:off x="446088" y="260350"/>
            <a:ext cx="8229600" cy="9366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x-none" dirty="0" smtClean="0">
                <a:solidFill>
                  <a:srgbClr val="0061AF"/>
                </a:solidFill>
                <a:latin typeface="+mn-lt"/>
                <a:ea typeface="ＭＳ Ｐゴシック" charset="-128"/>
              </a:rPr>
              <a:t>BCAM Scientific Platforms</a:t>
            </a:r>
            <a:endParaRPr lang="en-US" altLang="x-none" dirty="0">
              <a:solidFill>
                <a:srgbClr val="0061AF"/>
              </a:solidFill>
              <a:latin typeface="+mn-lt"/>
              <a:ea typeface="ＭＳ Ｐゴシック" charset="-128"/>
            </a:endParaRPr>
          </a:p>
        </p:txBody>
      </p:sp>
      <p:pic>
        <p:nvPicPr>
          <p:cNvPr id="27650" name="Imagen 2" descr="ScientificPlatforms_2.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7" b="23578"/>
          <a:stretch>
            <a:fillRect/>
          </a:stretch>
        </p:blipFill>
        <p:spPr bwMode="auto">
          <a:xfrm>
            <a:off x="1138238" y="1484313"/>
            <a:ext cx="68453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26"/>
    </mc:Choice>
    <mc:Fallback>
      <p:transition spd="slow" advTm="4022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22281</TotalTime>
  <Words>974</Words>
  <Application>Microsoft Macintosh PowerPoint</Application>
  <PresentationFormat>Overhead</PresentationFormat>
  <Paragraphs>144</Paragraphs>
  <Slides>23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ＭＳ Ｐゴシック</vt:lpstr>
      <vt:lpstr>Arial Narrow</vt:lpstr>
      <vt:lpstr>Courier New</vt:lpstr>
      <vt:lpstr>Calibri</vt:lpstr>
      <vt:lpstr>Wingdings</vt:lpstr>
      <vt:lpstr>Diseño predeterminado</vt:lpstr>
      <vt:lpstr>PowerPoint Presentation</vt:lpstr>
      <vt:lpstr>Outline</vt:lpstr>
      <vt:lpstr>Mathematical Modelling Process</vt:lpstr>
      <vt:lpstr>Co-creating Value with Research in Mathematics</vt:lpstr>
      <vt:lpstr>BCAM – Basque Center for Applied Mathematics</vt:lpstr>
      <vt:lpstr>BCAM – Basque Center for Applied Mathematics</vt:lpstr>
      <vt:lpstr>BCAM Research Areas</vt:lpstr>
      <vt:lpstr>BCAM mission: “Mathematics in the service of society”</vt:lpstr>
      <vt:lpstr>BCAM Scientific Platforms</vt:lpstr>
      <vt:lpstr>BCAM - Knowledge Transfer Unit</vt:lpstr>
      <vt:lpstr>Collaboration Models</vt:lpstr>
      <vt:lpstr>Collaboration Models (cont.)</vt:lpstr>
      <vt:lpstr>ESGI - European Study Group with Industry</vt:lpstr>
      <vt:lpstr>Dissemination Activities</vt:lpstr>
      <vt:lpstr>Dissemination Activities</vt:lpstr>
      <vt:lpstr>Dissemination Activities</vt:lpstr>
      <vt:lpstr>Success Stories with Industry</vt:lpstr>
      <vt:lpstr>Success Stories with Industry</vt:lpstr>
      <vt:lpstr>Success Stories with Industry</vt:lpstr>
      <vt:lpstr>Success Stories with Industry</vt:lpstr>
      <vt:lpstr>BCAM &amp; Industry/Society</vt:lpstr>
      <vt:lpstr>Co-creating Value with Research in Mathematics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*</dc:creator>
  <cp:lastModifiedBy>Dae-Jin Lee</cp:lastModifiedBy>
  <cp:revision>555</cp:revision>
  <cp:lastPrinted>2017-10-31T14:13:17Z</cp:lastPrinted>
  <dcterms:created xsi:type="dcterms:W3CDTF">2008-10-28T08:18:12Z</dcterms:created>
  <dcterms:modified xsi:type="dcterms:W3CDTF">2017-11-01T19:51:06Z</dcterms:modified>
</cp:coreProperties>
</file>